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707" r:id="rId4"/>
  </p:sldMasterIdLst>
  <p:notesMasterIdLst>
    <p:notesMasterId r:id="rId44"/>
  </p:notesMasterIdLst>
  <p:sldIdLst>
    <p:sldId id="268" r:id="rId5"/>
    <p:sldId id="274" r:id="rId6"/>
    <p:sldId id="282" r:id="rId7"/>
    <p:sldId id="275" r:id="rId8"/>
    <p:sldId id="287" r:id="rId9"/>
    <p:sldId id="283" r:id="rId10"/>
    <p:sldId id="284" r:id="rId11"/>
    <p:sldId id="285" r:id="rId12"/>
    <p:sldId id="288" r:id="rId13"/>
    <p:sldId id="289" r:id="rId14"/>
    <p:sldId id="290" r:id="rId15"/>
    <p:sldId id="291" r:id="rId16"/>
    <p:sldId id="292" r:id="rId17"/>
    <p:sldId id="314" r:id="rId18"/>
    <p:sldId id="311" r:id="rId19"/>
    <p:sldId id="312" r:id="rId20"/>
    <p:sldId id="313" r:id="rId21"/>
    <p:sldId id="294" r:id="rId22"/>
    <p:sldId id="295" r:id="rId23"/>
    <p:sldId id="296" r:id="rId24"/>
    <p:sldId id="297" r:id="rId25"/>
    <p:sldId id="298" r:id="rId26"/>
    <p:sldId id="299" r:id="rId27"/>
    <p:sldId id="318" r:id="rId28"/>
    <p:sldId id="300" r:id="rId29"/>
    <p:sldId id="301" r:id="rId30"/>
    <p:sldId id="302" r:id="rId31"/>
    <p:sldId id="303" r:id="rId32"/>
    <p:sldId id="304" r:id="rId33"/>
    <p:sldId id="305" r:id="rId34"/>
    <p:sldId id="306" r:id="rId35"/>
    <p:sldId id="307" r:id="rId36"/>
    <p:sldId id="308" r:id="rId37"/>
    <p:sldId id="309" r:id="rId38"/>
    <p:sldId id="310" r:id="rId39"/>
    <p:sldId id="315" r:id="rId40"/>
    <p:sldId id="316" r:id="rId41"/>
    <p:sldId id="317" r:id="rId42"/>
    <p:sldId id="286" r:id="rId4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33E57"/>
    <a:srgbClr val="184259"/>
    <a:srgbClr val="9C4E4E"/>
    <a:srgbClr val="700000"/>
    <a:srgbClr val="5E2001"/>
    <a:srgbClr val="800000"/>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F5AB1C69-6EDB-4FF4-983F-18BD219EF322}">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167" autoAdjust="0"/>
    <p:restoredTop sz="88820" autoAdjust="0"/>
  </p:normalViewPr>
  <p:slideViewPr>
    <p:cSldViewPr snapToGrid="0">
      <p:cViewPr varScale="1">
        <p:scale>
          <a:sx n="112" d="100"/>
          <a:sy n="112" d="100"/>
        </p:scale>
        <p:origin x="544"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B9070F0-D51A-42DA-82B6-3CA5240E42B1}" type="datetimeFigureOut">
              <a:rPr lang="en-US" smtClean="0"/>
              <a:t>6/4/19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9F97482-B470-4C12-A0C2-92BBF6BB1476}" type="slidenum">
              <a:rPr lang="en-US" smtClean="0"/>
              <a:t>‹#›</a:t>
            </a:fld>
            <a:endParaRPr lang="en-US"/>
          </a:p>
        </p:txBody>
      </p:sp>
    </p:spTree>
    <p:extLst>
      <p:ext uri="{BB962C8B-B14F-4D97-AF65-F5344CB8AC3E}">
        <p14:creationId xmlns:p14="http://schemas.microsoft.com/office/powerpoint/2010/main" val="21523471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r" defTabSz="914400" rtl="1" eaLnBrk="1" latinLnBrk="0" hangingPunct="1"/>
            <a:endParaRPr lang="en-US" dirty="0"/>
          </a:p>
        </p:txBody>
      </p:sp>
      <p:sp>
        <p:nvSpPr>
          <p:cNvPr id="4" name="Slide Number Placeholder 3"/>
          <p:cNvSpPr>
            <a:spLocks noGrp="1"/>
          </p:cNvSpPr>
          <p:nvPr>
            <p:ph type="sldNum" sz="quarter" idx="5"/>
          </p:nvPr>
        </p:nvSpPr>
        <p:spPr/>
        <p:txBody>
          <a:bodyPr/>
          <a:lstStyle/>
          <a:p>
            <a:fld id="{39F97482-B470-4C12-A0C2-92BBF6BB1476}" type="slidenum">
              <a:rPr lang="en-US" smtClean="0"/>
              <a:t>4</a:t>
            </a:fld>
            <a:endParaRPr lang="en-US"/>
          </a:p>
        </p:txBody>
      </p:sp>
    </p:spTree>
    <p:extLst>
      <p:ext uri="{BB962C8B-B14F-4D97-AF65-F5344CB8AC3E}">
        <p14:creationId xmlns:p14="http://schemas.microsoft.com/office/powerpoint/2010/main" val="37506791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r" defTabSz="914400" rtl="1" eaLnBrk="1" latinLnBrk="0" hangingPunct="1"/>
            <a:endParaRPr lang="en-US" dirty="0"/>
          </a:p>
        </p:txBody>
      </p:sp>
      <p:sp>
        <p:nvSpPr>
          <p:cNvPr id="4" name="Slide Number Placeholder 3"/>
          <p:cNvSpPr>
            <a:spLocks noGrp="1"/>
          </p:cNvSpPr>
          <p:nvPr>
            <p:ph type="sldNum" sz="quarter" idx="5"/>
          </p:nvPr>
        </p:nvSpPr>
        <p:spPr/>
        <p:txBody>
          <a:bodyPr/>
          <a:lstStyle/>
          <a:p>
            <a:fld id="{39F97482-B470-4C12-A0C2-92BBF6BB1476}" type="slidenum">
              <a:rPr lang="en-US" smtClean="0"/>
              <a:t>14</a:t>
            </a:fld>
            <a:endParaRPr lang="en-US"/>
          </a:p>
        </p:txBody>
      </p:sp>
    </p:spTree>
    <p:extLst>
      <p:ext uri="{BB962C8B-B14F-4D97-AF65-F5344CB8AC3E}">
        <p14:creationId xmlns:p14="http://schemas.microsoft.com/office/powerpoint/2010/main" val="28322706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Anabasis</a:t>
            </a:r>
            <a:endParaRPr lang="he-IL" dirty="0"/>
          </a:p>
          <a:p>
            <a:pPr algn="r" rtl="1"/>
            <a:r>
              <a:rPr lang="he-IL" dirty="0"/>
              <a:t>דור שלם של גברים שרק יודעים להילחם. מה קורה כשהמלחמה נגמרת?</a:t>
            </a:r>
          </a:p>
          <a:p>
            <a:pPr algn="r" rtl="1"/>
            <a:r>
              <a:rPr lang="he-IL" dirty="0"/>
              <a:t>כורש אוסף את אותם ״מובטלים״ במטרה להילחם במורדים שנמצאים באסיה הקטנה.</a:t>
            </a:r>
          </a:p>
          <a:p>
            <a:pPr algn="r" rtl="1"/>
            <a:r>
              <a:rPr lang="he-IL" dirty="0"/>
              <a:t>לא ברור אם הנוכחות הספרטנית בצבאו של כורש הייתה מאינטרס פוליטי.</a:t>
            </a:r>
            <a:endParaRPr lang="en-US" dirty="0"/>
          </a:p>
        </p:txBody>
      </p:sp>
      <p:sp>
        <p:nvSpPr>
          <p:cNvPr id="4" name="Slide Number Placeholder 3"/>
          <p:cNvSpPr>
            <a:spLocks noGrp="1"/>
          </p:cNvSpPr>
          <p:nvPr>
            <p:ph type="sldNum" sz="quarter" idx="10"/>
          </p:nvPr>
        </p:nvSpPr>
        <p:spPr/>
        <p:txBody>
          <a:bodyPr/>
          <a:lstStyle/>
          <a:p>
            <a:fld id="{B8F20D18-6130-4E47-8D47-B39A71139936}" type="slidenum">
              <a:rPr lang="en-US" smtClean="0"/>
              <a:t>15</a:t>
            </a:fld>
            <a:endParaRPr lang="en-US"/>
          </a:p>
        </p:txBody>
      </p:sp>
    </p:spTree>
    <p:extLst>
      <p:ext uri="{BB962C8B-B14F-4D97-AF65-F5344CB8AC3E}">
        <p14:creationId xmlns:p14="http://schemas.microsoft.com/office/powerpoint/2010/main" val="3946161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r" defTabSz="914400" rtl="1" eaLnBrk="1" latinLnBrk="0" hangingPunct="1"/>
            <a:r>
              <a:rPr lang="he-IL" dirty="0"/>
              <a:t>קרב – מרד של כורש נגד אחיו.</a:t>
            </a:r>
          </a:p>
          <a:p>
            <a:pPr marL="0" marR="0" lvl="0" indent="0" algn="r" defTabSz="914400" rtl="1" eaLnBrk="1" fontAlgn="auto" latinLnBrk="0" hangingPunct="1">
              <a:lnSpc>
                <a:spcPct val="100000"/>
              </a:lnSpc>
              <a:spcBef>
                <a:spcPts val="0"/>
              </a:spcBef>
              <a:spcAft>
                <a:spcPts val="0"/>
              </a:spcAft>
              <a:buClrTx/>
              <a:buSzTx/>
              <a:buFontTx/>
              <a:buNone/>
              <a:tabLst/>
              <a:defRPr/>
            </a:pPr>
            <a:r>
              <a:rPr lang="he-IL" dirty="0"/>
              <a:t>כורש נהרג בדו-קרב עם אחיו ורוב היחידות הברבריות שלו התפזרו. שכירי החרב היוונים הצליחו להחזיק מעמד.</a:t>
            </a:r>
          </a:p>
          <a:p>
            <a:pPr marL="0" marR="0" lvl="0" indent="0" algn="r" defTabSz="914400" rtl="1" eaLnBrk="1" fontAlgn="auto" latinLnBrk="0" hangingPunct="1">
              <a:lnSpc>
                <a:spcPct val="100000"/>
              </a:lnSpc>
              <a:spcBef>
                <a:spcPts val="0"/>
              </a:spcBef>
              <a:spcAft>
                <a:spcPts val="0"/>
              </a:spcAft>
              <a:buClrTx/>
              <a:buSzTx/>
              <a:buFontTx/>
              <a:buNone/>
              <a:tabLst/>
              <a:defRPr/>
            </a:pPr>
            <a:r>
              <a:rPr lang="he-IL" dirty="0" err="1"/>
              <a:t>קסנופון</a:t>
            </a:r>
            <a:r>
              <a:rPr lang="he-IL" dirty="0"/>
              <a:t> נבחר להיות אחד מהמפקדים החדשים (לאחר שהקודמים נרצחו ע״י הפרסים), והם החליטו לסגת. </a:t>
            </a:r>
            <a:r>
              <a:rPr lang="he-IL" dirty="0" err="1"/>
              <a:t>קסנופון</a:t>
            </a:r>
            <a:r>
              <a:rPr lang="he-IL" dirty="0"/>
              <a:t> קיבל את התפקיד הכי קשה – היה במאסף שתמיד הותקף.</a:t>
            </a:r>
            <a:endParaRPr lang="en-US" dirty="0"/>
          </a:p>
        </p:txBody>
      </p:sp>
      <p:sp>
        <p:nvSpPr>
          <p:cNvPr id="4" name="Slide Number Placeholder 3"/>
          <p:cNvSpPr>
            <a:spLocks noGrp="1"/>
          </p:cNvSpPr>
          <p:nvPr>
            <p:ph type="sldNum" sz="quarter" idx="5"/>
          </p:nvPr>
        </p:nvSpPr>
        <p:spPr/>
        <p:txBody>
          <a:bodyPr/>
          <a:lstStyle/>
          <a:p>
            <a:fld id="{39F97482-B470-4C12-A0C2-92BBF6BB1476}" type="slidenum">
              <a:rPr lang="en-US" smtClean="0"/>
              <a:t>16</a:t>
            </a:fld>
            <a:endParaRPr lang="en-US"/>
          </a:p>
        </p:txBody>
      </p:sp>
    </p:spTree>
    <p:extLst>
      <p:ext uri="{BB962C8B-B14F-4D97-AF65-F5344CB8AC3E}">
        <p14:creationId xmlns:p14="http://schemas.microsoft.com/office/powerpoint/2010/main" val="22161863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r" defTabSz="914400" rtl="1" eaLnBrk="1" latinLnBrk="0" hangingPunct="1"/>
            <a:r>
              <a:rPr lang="he-IL" dirty="0" err="1"/>
              <a:t>קסנופון</a:t>
            </a:r>
            <a:r>
              <a:rPr lang="he-IL" dirty="0"/>
              <a:t> שמע צעקות – ״ים, ים, ים״. היוונים התרגשו וחשבו שהם הגיעו לחוף מבטחים, הביתה.</a:t>
            </a:r>
            <a:endParaRPr lang="en-US" dirty="0"/>
          </a:p>
        </p:txBody>
      </p:sp>
      <p:sp>
        <p:nvSpPr>
          <p:cNvPr id="4" name="Slide Number Placeholder 3"/>
          <p:cNvSpPr>
            <a:spLocks noGrp="1"/>
          </p:cNvSpPr>
          <p:nvPr>
            <p:ph type="sldNum" sz="quarter" idx="5"/>
          </p:nvPr>
        </p:nvSpPr>
        <p:spPr/>
        <p:txBody>
          <a:bodyPr/>
          <a:lstStyle/>
          <a:p>
            <a:fld id="{39F97482-B470-4C12-A0C2-92BBF6BB1476}" type="slidenum">
              <a:rPr lang="en-US" smtClean="0"/>
              <a:t>17</a:t>
            </a:fld>
            <a:endParaRPr lang="en-US"/>
          </a:p>
        </p:txBody>
      </p:sp>
    </p:spTree>
    <p:extLst>
      <p:ext uri="{BB962C8B-B14F-4D97-AF65-F5344CB8AC3E}">
        <p14:creationId xmlns:p14="http://schemas.microsoft.com/office/powerpoint/2010/main" val="16403667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r" defTabSz="914400" rtl="1" eaLnBrk="1" latinLnBrk="0" hangingPunct="1"/>
            <a:endParaRPr lang="en-US" dirty="0"/>
          </a:p>
        </p:txBody>
      </p:sp>
      <p:sp>
        <p:nvSpPr>
          <p:cNvPr id="4" name="Slide Number Placeholder 3"/>
          <p:cNvSpPr>
            <a:spLocks noGrp="1"/>
          </p:cNvSpPr>
          <p:nvPr>
            <p:ph type="sldNum" sz="quarter" idx="5"/>
          </p:nvPr>
        </p:nvSpPr>
        <p:spPr/>
        <p:txBody>
          <a:bodyPr/>
          <a:lstStyle/>
          <a:p>
            <a:fld id="{39F97482-B470-4C12-A0C2-92BBF6BB1476}" type="slidenum">
              <a:rPr lang="en-US" smtClean="0"/>
              <a:t>19</a:t>
            </a:fld>
            <a:endParaRPr lang="en-US"/>
          </a:p>
        </p:txBody>
      </p:sp>
    </p:spTree>
    <p:extLst>
      <p:ext uri="{BB962C8B-B14F-4D97-AF65-F5344CB8AC3E}">
        <p14:creationId xmlns:p14="http://schemas.microsoft.com/office/powerpoint/2010/main" val="10412489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r" defTabSz="914400" rtl="1" eaLnBrk="1" latinLnBrk="0" hangingPunct="1"/>
            <a:r>
              <a:rPr lang="he-IL" dirty="0" err="1"/>
              <a:t>אגסילאוס</a:t>
            </a:r>
            <a:r>
              <a:rPr lang="he-IL" dirty="0"/>
              <a:t> – המלך, הספרטני האידיאלי (</a:t>
            </a:r>
            <a:r>
              <a:rPr lang="he-IL" dirty="0" err="1"/>
              <a:t>קסנופון</a:t>
            </a:r>
            <a:r>
              <a:rPr lang="he-IL" dirty="0"/>
              <a:t> כתב עליו ביוגרפיה והעריץ אותו).</a:t>
            </a:r>
          </a:p>
          <a:p>
            <a:pPr marL="0" algn="r" defTabSz="914400" rtl="1" eaLnBrk="1" latinLnBrk="0" hangingPunct="1"/>
            <a:r>
              <a:rPr lang="he-IL" dirty="0" err="1"/>
              <a:t>אגממנון</a:t>
            </a:r>
            <a:r>
              <a:rPr lang="he-IL" dirty="0"/>
              <a:t> גם הקריב קורבן </a:t>
            </a:r>
            <a:r>
              <a:rPr lang="he-IL" dirty="0" err="1"/>
              <a:t>באאוליס</a:t>
            </a:r>
            <a:r>
              <a:rPr lang="he-IL" dirty="0"/>
              <a:t> לפני שהפליג לטרויה</a:t>
            </a:r>
          </a:p>
          <a:p>
            <a:pPr marL="0" algn="r" defTabSz="914400" rtl="1" eaLnBrk="1" latinLnBrk="0" hangingPunct="1"/>
            <a:r>
              <a:rPr lang="he-IL" dirty="0"/>
              <a:t>אמירה ידועה של </a:t>
            </a:r>
            <a:r>
              <a:rPr lang="he-IL" dirty="0" err="1"/>
              <a:t>אגסילאוס</a:t>
            </a:r>
            <a:r>
              <a:rPr lang="he-IL" dirty="0"/>
              <a:t> – מסתכל אחורה כשהוא צריך לשוב הביתה ואומר שהובס ע״י 10,000 קשתים (המטבע, לא לוחמים קשתים)</a:t>
            </a:r>
            <a:endParaRPr lang="en-US" dirty="0"/>
          </a:p>
        </p:txBody>
      </p:sp>
      <p:sp>
        <p:nvSpPr>
          <p:cNvPr id="4" name="Slide Number Placeholder 3"/>
          <p:cNvSpPr>
            <a:spLocks noGrp="1"/>
          </p:cNvSpPr>
          <p:nvPr>
            <p:ph type="sldNum" sz="quarter" idx="5"/>
          </p:nvPr>
        </p:nvSpPr>
        <p:spPr/>
        <p:txBody>
          <a:bodyPr/>
          <a:lstStyle/>
          <a:p>
            <a:fld id="{39F97482-B470-4C12-A0C2-92BBF6BB1476}" type="slidenum">
              <a:rPr lang="en-US" smtClean="0"/>
              <a:t>21</a:t>
            </a:fld>
            <a:endParaRPr lang="en-US"/>
          </a:p>
        </p:txBody>
      </p:sp>
    </p:spTree>
    <p:extLst>
      <p:ext uri="{BB962C8B-B14F-4D97-AF65-F5344CB8AC3E}">
        <p14:creationId xmlns:p14="http://schemas.microsoft.com/office/powerpoint/2010/main" val="11573364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r" defTabSz="914400" rtl="1" eaLnBrk="1" latinLnBrk="0" hangingPunct="1"/>
            <a:endParaRPr lang="en-US" dirty="0"/>
          </a:p>
        </p:txBody>
      </p:sp>
      <p:sp>
        <p:nvSpPr>
          <p:cNvPr id="4" name="Slide Number Placeholder 3"/>
          <p:cNvSpPr>
            <a:spLocks noGrp="1"/>
          </p:cNvSpPr>
          <p:nvPr>
            <p:ph type="sldNum" sz="quarter" idx="5"/>
          </p:nvPr>
        </p:nvSpPr>
        <p:spPr/>
        <p:txBody>
          <a:bodyPr/>
          <a:lstStyle/>
          <a:p>
            <a:fld id="{39F97482-B470-4C12-A0C2-92BBF6BB1476}" type="slidenum">
              <a:rPr lang="en-US" smtClean="0"/>
              <a:t>22</a:t>
            </a:fld>
            <a:endParaRPr lang="en-US"/>
          </a:p>
        </p:txBody>
      </p:sp>
    </p:spTree>
    <p:extLst>
      <p:ext uri="{BB962C8B-B14F-4D97-AF65-F5344CB8AC3E}">
        <p14:creationId xmlns:p14="http://schemas.microsoft.com/office/powerpoint/2010/main" val="5752827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r" defTabSz="914400" rtl="1" eaLnBrk="1" latinLnBrk="0" hangingPunct="1"/>
            <a:r>
              <a:rPr lang="he-IL" dirty="0"/>
              <a:t>היה בתקופה שהתמיכה הכלכלית מפרס עברה מאתונה לספרטה</a:t>
            </a:r>
          </a:p>
          <a:p>
            <a:pPr marL="0" algn="r" defTabSz="914400" rtl="1" eaLnBrk="1" latinLnBrk="0" hangingPunct="1"/>
            <a:r>
              <a:rPr lang="he-IL" dirty="0"/>
              <a:t>הנשים עולות לשלטון – לא מבינים איזו שיטת משטר תביא אותם להתגבר על הבעיות</a:t>
            </a:r>
            <a:endParaRPr lang="en-US" dirty="0"/>
          </a:p>
        </p:txBody>
      </p:sp>
      <p:sp>
        <p:nvSpPr>
          <p:cNvPr id="4" name="Slide Number Placeholder 3"/>
          <p:cNvSpPr>
            <a:spLocks noGrp="1"/>
          </p:cNvSpPr>
          <p:nvPr>
            <p:ph type="sldNum" sz="quarter" idx="5"/>
          </p:nvPr>
        </p:nvSpPr>
        <p:spPr/>
        <p:txBody>
          <a:bodyPr/>
          <a:lstStyle/>
          <a:p>
            <a:fld id="{39F97482-B470-4C12-A0C2-92BBF6BB1476}" type="slidenum">
              <a:rPr lang="en-US" smtClean="0"/>
              <a:t>24</a:t>
            </a:fld>
            <a:endParaRPr lang="en-US"/>
          </a:p>
        </p:txBody>
      </p:sp>
    </p:spTree>
    <p:extLst>
      <p:ext uri="{BB962C8B-B14F-4D97-AF65-F5344CB8AC3E}">
        <p14:creationId xmlns:p14="http://schemas.microsoft.com/office/powerpoint/2010/main" val="41197132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r" defTabSz="914400" rtl="1" eaLnBrk="1" latinLnBrk="0" hangingPunct="1"/>
            <a:r>
              <a:rPr lang="he-IL" dirty="0"/>
              <a:t>איפה שהתאים </a:t>
            </a:r>
            <a:r>
              <a:rPr lang="he-IL" dirty="0" err="1"/>
              <a:t>לספרטנים</a:t>
            </a:r>
            <a:r>
              <a:rPr lang="he-IL" dirty="0"/>
              <a:t> – היו אוטונומיה. איפה שלא – לא הייתה אוטונומיה.</a:t>
            </a:r>
          </a:p>
          <a:p>
            <a:pPr marL="0" algn="r" defTabSz="914400" rtl="1" eaLnBrk="1" latinLnBrk="0" hangingPunct="1"/>
            <a:r>
              <a:rPr lang="he-IL" dirty="0"/>
              <a:t>הליגה </a:t>
            </a:r>
            <a:r>
              <a:rPr lang="he-IL" dirty="0" err="1"/>
              <a:t>הפלופונסית</a:t>
            </a:r>
            <a:r>
              <a:rPr lang="he-IL" dirty="0"/>
              <a:t> הייתה התנדבותית – מצד אחד יכולים להגיד לאחרים מה לעשות, מצד שני לא מפרים את שלום המלך</a:t>
            </a:r>
            <a:endParaRPr lang="en-US" dirty="0"/>
          </a:p>
        </p:txBody>
      </p:sp>
      <p:sp>
        <p:nvSpPr>
          <p:cNvPr id="4" name="Slide Number Placeholder 3"/>
          <p:cNvSpPr>
            <a:spLocks noGrp="1"/>
          </p:cNvSpPr>
          <p:nvPr>
            <p:ph type="sldNum" sz="quarter" idx="5"/>
          </p:nvPr>
        </p:nvSpPr>
        <p:spPr/>
        <p:txBody>
          <a:bodyPr/>
          <a:lstStyle/>
          <a:p>
            <a:fld id="{39F97482-B470-4C12-A0C2-92BBF6BB1476}" type="slidenum">
              <a:rPr lang="en-US" smtClean="0"/>
              <a:t>26</a:t>
            </a:fld>
            <a:endParaRPr lang="en-US"/>
          </a:p>
        </p:txBody>
      </p:sp>
    </p:spTree>
    <p:extLst>
      <p:ext uri="{BB962C8B-B14F-4D97-AF65-F5344CB8AC3E}">
        <p14:creationId xmlns:p14="http://schemas.microsoft.com/office/powerpoint/2010/main" val="5387775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r" defTabSz="914400" rtl="1" eaLnBrk="1" latinLnBrk="0" hangingPunct="1"/>
            <a:r>
              <a:rPr lang="he-IL" dirty="0" err="1"/>
              <a:t>פויבידאס</a:t>
            </a:r>
            <a:r>
              <a:rPr lang="he-IL" dirty="0"/>
              <a:t> מנצל את ההזדמנות שנגלת בפניו. </a:t>
            </a:r>
          </a:p>
          <a:p>
            <a:pPr marL="0" algn="r" defTabSz="914400" rtl="1" eaLnBrk="1" latinLnBrk="0" hangingPunct="1"/>
            <a:r>
              <a:rPr lang="he-IL" dirty="0"/>
              <a:t>ספרטה קנסה את </a:t>
            </a:r>
            <a:r>
              <a:rPr lang="he-IL" dirty="0" err="1"/>
              <a:t>פויבידאס</a:t>
            </a:r>
            <a:r>
              <a:rPr lang="he-IL" dirty="0"/>
              <a:t>, נזפה בו אבל השאירה את חיל המשמר </a:t>
            </a:r>
            <a:r>
              <a:rPr lang="he-IL" dirty="0" err="1"/>
              <a:t>בתבאי</a:t>
            </a:r>
            <a:r>
              <a:rPr lang="he-IL" dirty="0"/>
              <a:t>.</a:t>
            </a:r>
          </a:p>
          <a:p>
            <a:pPr marL="0" algn="r" defTabSz="914400" rtl="1" eaLnBrk="1" latinLnBrk="0" hangingPunct="1"/>
            <a:r>
              <a:rPr lang="he-IL" dirty="0"/>
              <a:t>הפרה בוטה נוספת של שלום המלך.</a:t>
            </a:r>
            <a:endParaRPr lang="en-US" dirty="0"/>
          </a:p>
        </p:txBody>
      </p:sp>
      <p:sp>
        <p:nvSpPr>
          <p:cNvPr id="4" name="Slide Number Placeholder 3"/>
          <p:cNvSpPr>
            <a:spLocks noGrp="1"/>
          </p:cNvSpPr>
          <p:nvPr>
            <p:ph type="sldNum" sz="quarter" idx="5"/>
          </p:nvPr>
        </p:nvSpPr>
        <p:spPr/>
        <p:txBody>
          <a:bodyPr/>
          <a:lstStyle/>
          <a:p>
            <a:fld id="{39F97482-B470-4C12-A0C2-92BBF6BB1476}" type="slidenum">
              <a:rPr lang="en-US" smtClean="0"/>
              <a:t>27</a:t>
            </a:fld>
            <a:endParaRPr lang="en-US"/>
          </a:p>
        </p:txBody>
      </p:sp>
    </p:spTree>
    <p:extLst>
      <p:ext uri="{BB962C8B-B14F-4D97-AF65-F5344CB8AC3E}">
        <p14:creationId xmlns:p14="http://schemas.microsoft.com/office/powerpoint/2010/main" val="35400903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r" defTabSz="914400" rtl="1" eaLnBrk="1" latinLnBrk="0" hangingPunct="1"/>
            <a:r>
              <a:rPr lang="he-IL" dirty="0" err="1"/>
              <a:t>ליסנדר</a:t>
            </a:r>
            <a:r>
              <a:rPr lang="he-IL" dirty="0"/>
              <a:t> הקים ממשלי בובות בכל שלוחה של אתונה שהוא כבש. אתונה לא הייתה שונה </a:t>
            </a:r>
            <a:r>
              <a:rPr lang="he-IL" dirty="0" err="1"/>
              <a:t>וליסנדר</a:t>
            </a:r>
            <a:r>
              <a:rPr lang="he-IL" dirty="0"/>
              <a:t> כינן בה את שלטון שלושים </a:t>
            </a:r>
            <a:r>
              <a:rPr lang="he-IL" dirty="0" err="1"/>
              <a:t>הטיראנים</a:t>
            </a:r>
            <a:r>
              <a:rPr lang="he-IL" dirty="0"/>
              <a:t>.</a:t>
            </a:r>
          </a:p>
          <a:p>
            <a:pPr marL="0" algn="r" defTabSz="914400" rtl="1" eaLnBrk="1" latinLnBrk="0" hangingPunct="1"/>
            <a:r>
              <a:rPr lang="he-IL" dirty="0"/>
              <a:t>כחלק מתנאי הכניעה אתונה היו צריכים לחוקק חוקה חדשה, לא דמוקרטית.</a:t>
            </a:r>
          </a:p>
          <a:p>
            <a:pPr marL="0" algn="r" defTabSz="914400" rtl="1" eaLnBrk="1" latinLnBrk="0" hangingPunct="1"/>
            <a:r>
              <a:rPr lang="he-IL" dirty="0" err="1"/>
              <a:t>קריטיאס</a:t>
            </a:r>
            <a:r>
              <a:rPr lang="he-IL" dirty="0"/>
              <a:t> האמין שהעם לא יודע מה טוב בשבילו, ושהאליטה צריכה לקבל את ההחלטות.</a:t>
            </a:r>
          </a:p>
          <a:p>
            <a:pPr marL="0" algn="r" defTabSz="914400" rtl="1" eaLnBrk="1" latinLnBrk="0" hangingPunct="1"/>
            <a:r>
              <a:rPr lang="he-IL" dirty="0"/>
              <a:t>סוקרטס – דמות בולטת באתונה. גם </a:t>
            </a:r>
            <a:r>
              <a:rPr lang="he-IL" dirty="0" err="1"/>
              <a:t>קריטיאס</a:t>
            </a:r>
            <a:r>
              <a:rPr lang="he-IL" dirty="0"/>
              <a:t> וגם </a:t>
            </a:r>
            <a:r>
              <a:rPr lang="he-IL" dirty="0" err="1"/>
              <a:t>תראמנס</a:t>
            </a:r>
            <a:r>
              <a:rPr lang="he-IL" dirty="0"/>
              <a:t> היו תלמידים שלו.</a:t>
            </a:r>
          </a:p>
        </p:txBody>
      </p:sp>
      <p:sp>
        <p:nvSpPr>
          <p:cNvPr id="4" name="Slide Number Placeholder 3"/>
          <p:cNvSpPr>
            <a:spLocks noGrp="1"/>
          </p:cNvSpPr>
          <p:nvPr>
            <p:ph type="sldNum" sz="quarter" idx="5"/>
          </p:nvPr>
        </p:nvSpPr>
        <p:spPr/>
        <p:txBody>
          <a:bodyPr/>
          <a:lstStyle/>
          <a:p>
            <a:fld id="{39F97482-B470-4C12-A0C2-92BBF6BB1476}" type="slidenum">
              <a:rPr lang="en-US" smtClean="0"/>
              <a:t>6</a:t>
            </a:fld>
            <a:endParaRPr lang="en-US"/>
          </a:p>
        </p:txBody>
      </p:sp>
    </p:spTree>
    <p:extLst>
      <p:ext uri="{BB962C8B-B14F-4D97-AF65-F5344CB8AC3E}">
        <p14:creationId xmlns:p14="http://schemas.microsoft.com/office/powerpoint/2010/main" val="5826833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r" defTabSz="914400" rtl="1" eaLnBrk="1" latinLnBrk="0" hangingPunct="1"/>
            <a:r>
              <a:rPr lang="he-IL" dirty="0"/>
              <a:t>אתונה מתחילה לכרות בריתות כדי לשחרר אותם מעול </a:t>
            </a:r>
            <a:r>
              <a:rPr lang="he-IL" dirty="0" err="1"/>
              <a:t>הספרטנים</a:t>
            </a:r>
            <a:endParaRPr lang="en-US" dirty="0"/>
          </a:p>
        </p:txBody>
      </p:sp>
      <p:sp>
        <p:nvSpPr>
          <p:cNvPr id="4" name="Slide Number Placeholder 3"/>
          <p:cNvSpPr>
            <a:spLocks noGrp="1"/>
          </p:cNvSpPr>
          <p:nvPr>
            <p:ph type="sldNum" sz="quarter" idx="5"/>
          </p:nvPr>
        </p:nvSpPr>
        <p:spPr/>
        <p:txBody>
          <a:bodyPr/>
          <a:lstStyle/>
          <a:p>
            <a:fld id="{39F97482-B470-4C12-A0C2-92BBF6BB1476}" type="slidenum">
              <a:rPr lang="en-US" smtClean="0"/>
              <a:t>28</a:t>
            </a:fld>
            <a:endParaRPr lang="en-US"/>
          </a:p>
        </p:txBody>
      </p:sp>
    </p:spTree>
    <p:extLst>
      <p:ext uri="{BB962C8B-B14F-4D97-AF65-F5344CB8AC3E}">
        <p14:creationId xmlns:p14="http://schemas.microsoft.com/office/powerpoint/2010/main" val="6768093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r" defTabSz="914400" rtl="1" eaLnBrk="1" latinLnBrk="0" hangingPunct="1"/>
            <a:r>
              <a:rPr lang="he-IL" dirty="0"/>
              <a:t>האתונאים עדיין כוח מרכזי, אבל הם תחת בקרה של בעלות הברית</a:t>
            </a:r>
          </a:p>
          <a:p>
            <a:pPr marL="0" algn="r" defTabSz="914400" rtl="1" eaLnBrk="1" latinLnBrk="0" hangingPunct="1"/>
            <a:r>
              <a:rPr lang="he-IL" dirty="0"/>
              <a:t>האם האתונאים הפיקו לקחים? (לא...)</a:t>
            </a:r>
            <a:endParaRPr lang="en-US" dirty="0"/>
          </a:p>
        </p:txBody>
      </p:sp>
      <p:sp>
        <p:nvSpPr>
          <p:cNvPr id="4" name="Slide Number Placeholder 3"/>
          <p:cNvSpPr>
            <a:spLocks noGrp="1"/>
          </p:cNvSpPr>
          <p:nvPr>
            <p:ph type="sldNum" sz="quarter" idx="5"/>
          </p:nvPr>
        </p:nvSpPr>
        <p:spPr/>
        <p:txBody>
          <a:bodyPr/>
          <a:lstStyle/>
          <a:p>
            <a:fld id="{39F97482-B470-4C12-A0C2-92BBF6BB1476}" type="slidenum">
              <a:rPr lang="en-US" smtClean="0"/>
              <a:t>29</a:t>
            </a:fld>
            <a:endParaRPr lang="en-US"/>
          </a:p>
        </p:txBody>
      </p:sp>
    </p:spTree>
    <p:extLst>
      <p:ext uri="{BB962C8B-B14F-4D97-AF65-F5344CB8AC3E}">
        <p14:creationId xmlns:p14="http://schemas.microsoft.com/office/powerpoint/2010/main" val="36213225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dirty="0" err="1"/>
              <a:t>התבאי</a:t>
            </a:r>
            <a:r>
              <a:rPr lang="he-IL" dirty="0"/>
              <a:t> - ״הסוס השחור״ בכל הסיפור הזה.</a:t>
            </a:r>
          </a:p>
          <a:p>
            <a:pPr marL="0" marR="0" lvl="0" indent="0" algn="r" defTabSz="914400" rtl="1" eaLnBrk="1" fontAlgn="auto" latinLnBrk="0" hangingPunct="1">
              <a:lnSpc>
                <a:spcPct val="100000"/>
              </a:lnSpc>
              <a:spcBef>
                <a:spcPts val="0"/>
              </a:spcBef>
              <a:spcAft>
                <a:spcPts val="0"/>
              </a:spcAft>
              <a:buClrTx/>
              <a:buSzTx/>
              <a:buFontTx/>
              <a:buNone/>
              <a:tabLst/>
              <a:defRPr/>
            </a:pPr>
            <a:r>
              <a:rPr lang="he-IL" dirty="0"/>
              <a:t>ליגה, אבל </a:t>
            </a:r>
            <a:r>
              <a:rPr lang="he-IL" dirty="0" err="1"/>
              <a:t>תבאי</a:t>
            </a:r>
            <a:r>
              <a:rPr lang="he-IL" dirty="0"/>
              <a:t> היא הכוח המוביל.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dirty="0"/>
              <a:t>האינדיבידואלים האלו הניעו את גלגלי ההיסטוריה – ושניהם אפשרו </a:t>
            </a:r>
            <a:r>
              <a:rPr lang="he-IL" dirty="0" err="1"/>
              <a:t>לתבאי</a:t>
            </a:r>
            <a:r>
              <a:rPr lang="he-IL" dirty="0"/>
              <a:t> להפוך לכוח משמעותי.</a:t>
            </a:r>
            <a:endParaRPr lang="en-US" dirty="0"/>
          </a:p>
        </p:txBody>
      </p:sp>
      <p:sp>
        <p:nvSpPr>
          <p:cNvPr id="4" name="Slide Number Placeholder 3"/>
          <p:cNvSpPr>
            <a:spLocks noGrp="1"/>
          </p:cNvSpPr>
          <p:nvPr>
            <p:ph type="sldNum" sz="quarter" idx="5"/>
          </p:nvPr>
        </p:nvSpPr>
        <p:spPr/>
        <p:txBody>
          <a:bodyPr/>
          <a:lstStyle/>
          <a:p>
            <a:fld id="{39F97482-B470-4C12-A0C2-92BBF6BB1476}" type="slidenum">
              <a:rPr lang="en-US" smtClean="0"/>
              <a:t>31</a:t>
            </a:fld>
            <a:endParaRPr lang="en-US"/>
          </a:p>
        </p:txBody>
      </p:sp>
    </p:spTree>
    <p:extLst>
      <p:ext uri="{BB962C8B-B14F-4D97-AF65-F5344CB8AC3E}">
        <p14:creationId xmlns:p14="http://schemas.microsoft.com/office/powerpoint/2010/main" val="2931348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r" defTabSz="914400" rtl="1" eaLnBrk="1" latinLnBrk="0" hangingPunct="1"/>
            <a:r>
              <a:rPr lang="he-IL" dirty="0"/>
              <a:t>הגדוד הקדוש של </a:t>
            </a:r>
            <a:r>
              <a:rPr lang="he-IL" dirty="0" err="1"/>
              <a:t>תבאי</a:t>
            </a:r>
            <a:endParaRPr lang="he-IL" dirty="0"/>
          </a:p>
          <a:p>
            <a:pPr marL="0" algn="r" defTabSz="914400" rtl="1" eaLnBrk="1" latinLnBrk="0" hangingPunct="1"/>
            <a:r>
              <a:rPr lang="he-IL" dirty="0"/>
              <a:t>מערך אלכסוני</a:t>
            </a:r>
          </a:p>
          <a:p>
            <a:pPr marL="0" algn="r" defTabSz="914400" rtl="1" eaLnBrk="1" latinLnBrk="0" hangingPunct="1"/>
            <a:r>
              <a:rPr lang="he-IL" dirty="0"/>
              <a:t>המטרה: </a:t>
            </a:r>
            <a:r>
              <a:rPr lang="he-IL" dirty="0" err="1"/>
              <a:t>להקריס</a:t>
            </a:r>
            <a:r>
              <a:rPr lang="he-IL" dirty="0"/>
              <a:t> את אגף ימין של </a:t>
            </a:r>
            <a:r>
              <a:rPr lang="he-IL" dirty="0" err="1"/>
              <a:t>הספרטנים</a:t>
            </a:r>
            <a:r>
              <a:rPr lang="he-IL" dirty="0"/>
              <a:t> בלי שהכוחות הפחות טובים שלו יוצרים מגע עם האויב</a:t>
            </a:r>
          </a:p>
          <a:p>
            <a:pPr marL="0" algn="r" defTabSz="914400" rtl="1" eaLnBrk="1" latinLnBrk="0" hangingPunct="1"/>
            <a:r>
              <a:rPr lang="he-IL" dirty="0"/>
              <a:t>המון </a:t>
            </a:r>
            <a:r>
              <a:rPr lang="he-IL" dirty="0" err="1"/>
              <a:t>ספרטיאטים</a:t>
            </a:r>
            <a:r>
              <a:rPr lang="he-IL" dirty="0"/>
              <a:t> והמלך נהרגו – הכוחות </a:t>
            </a:r>
            <a:r>
              <a:rPr lang="he-IL" dirty="0" err="1"/>
              <a:t>הספרטנים</a:t>
            </a:r>
            <a:r>
              <a:rPr lang="he-IL" dirty="0"/>
              <a:t> התפזרו</a:t>
            </a:r>
          </a:p>
          <a:p>
            <a:pPr marL="0" algn="r" defTabSz="914400" rtl="1" eaLnBrk="1" latinLnBrk="0" hangingPunct="1"/>
            <a:r>
              <a:rPr lang="he-IL" dirty="0"/>
              <a:t>פה המיתוס ספרטני התנפץ לחלוטין</a:t>
            </a:r>
            <a:endParaRPr lang="en-US" dirty="0"/>
          </a:p>
        </p:txBody>
      </p:sp>
      <p:sp>
        <p:nvSpPr>
          <p:cNvPr id="4" name="Slide Number Placeholder 3"/>
          <p:cNvSpPr>
            <a:spLocks noGrp="1"/>
          </p:cNvSpPr>
          <p:nvPr>
            <p:ph type="sldNum" sz="quarter" idx="5"/>
          </p:nvPr>
        </p:nvSpPr>
        <p:spPr/>
        <p:txBody>
          <a:bodyPr/>
          <a:lstStyle/>
          <a:p>
            <a:fld id="{39F97482-B470-4C12-A0C2-92BBF6BB1476}" type="slidenum">
              <a:rPr lang="en-US" smtClean="0"/>
              <a:t>33</a:t>
            </a:fld>
            <a:endParaRPr lang="en-US"/>
          </a:p>
        </p:txBody>
      </p:sp>
    </p:spTree>
    <p:extLst>
      <p:ext uri="{BB962C8B-B14F-4D97-AF65-F5344CB8AC3E}">
        <p14:creationId xmlns:p14="http://schemas.microsoft.com/office/powerpoint/2010/main" val="20593266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r" defTabSz="914400" rtl="1" eaLnBrk="1" latinLnBrk="0" hangingPunct="1"/>
            <a:r>
              <a:rPr lang="he-IL" dirty="0" err="1"/>
              <a:t>התבאנים</a:t>
            </a:r>
            <a:r>
              <a:rPr lang="he-IL" dirty="0"/>
              <a:t> רכבו על גל הניצחון ועשו את מה שהאתונאים </a:t>
            </a:r>
            <a:r>
              <a:rPr lang="he-IL" dirty="0" err="1"/>
              <a:t>והספרטנים</a:t>
            </a:r>
            <a:r>
              <a:rPr lang="he-IL" dirty="0"/>
              <a:t> עשו לפניהם.</a:t>
            </a:r>
          </a:p>
          <a:p>
            <a:pPr marL="0" algn="r" defTabSz="914400" rtl="1" eaLnBrk="1" latinLnBrk="0" hangingPunct="1"/>
            <a:endParaRPr lang="en-US" dirty="0"/>
          </a:p>
        </p:txBody>
      </p:sp>
      <p:sp>
        <p:nvSpPr>
          <p:cNvPr id="4" name="Slide Number Placeholder 3"/>
          <p:cNvSpPr>
            <a:spLocks noGrp="1"/>
          </p:cNvSpPr>
          <p:nvPr>
            <p:ph type="sldNum" sz="quarter" idx="5"/>
          </p:nvPr>
        </p:nvSpPr>
        <p:spPr/>
        <p:txBody>
          <a:bodyPr/>
          <a:lstStyle/>
          <a:p>
            <a:fld id="{39F97482-B470-4C12-A0C2-92BBF6BB1476}" type="slidenum">
              <a:rPr lang="en-US" smtClean="0"/>
              <a:t>34</a:t>
            </a:fld>
            <a:endParaRPr lang="en-US"/>
          </a:p>
        </p:txBody>
      </p:sp>
    </p:spTree>
    <p:extLst>
      <p:ext uri="{BB962C8B-B14F-4D97-AF65-F5344CB8AC3E}">
        <p14:creationId xmlns:p14="http://schemas.microsoft.com/office/powerpoint/2010/main" val="367928275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r" defTabSz="914400" rtl="1" eaLnBrk="1" latinLnBrk="0" hangingPunct="1"/>
            <a:r>
              <a:rPr lang="he-IL" dirty="0"/>
              <a:t>במסע הראשון </a:t>
            </a:r>
            <a:r>
              <a:rPr lang="he-IL" dirty="0" err="1"/>
              <a:t>הספרטנים</a:t>
            </a:r>
            <a:r>
              <a:rPr lang="he-IL" dirty="0"/>
              <a:t> התחבאו בזמן שכוח זר משתולל </a:t>
            </a:r>
            <a:r>
              <a:rPr lang="he-IL" dirty="0" err="1"/>
              <a:t>בלקוניה</a:t>
            </a:r>
            <a:r>
              <a:rPr lang="he-IL" dirty="0"/>
              <a:t> ומשמיד את הפריפריה החקלאית – היוצרות התהפכו</a:t>
            </a:r>
          </a:p>
          <a:p>
            <a:pPr marL="0" algn="r" defTabSz="914400" rtl="1" eaLnBrk="1" latinLnBrk="0" hangingPunct="1"/>
            <a:r>
              <a:rPr lang="he-IL" dirty="0"/>
              <a:t>במסע השני הונחתה המכה הכי אנושה – שחרור </a:t>
            </a:r>
            <a:r>
              <a:rPr lang="he-IL" dirty="0" err="1"/>
              <a:t>מסניה</a:t>
            </a:r>
            <a:r>
              <a:rPr lang="he-IL" dirty="0"/>
              <a:t>. לקחו לספרטה את כוח האדם של </a:t>
            </a:r>
            <a:r>
              <a:rPr lang="he-IL" dirty="0" err="1"/>
              <a:t>ההלוטים</a:t>
            </a:r>
            <a:r>
              <a:rPr lang="he-IL" dirty="0"/>
              <a:t> ויצרו </a:t>
            </a:r>
            <a:r>
              <a:rPr lang="he-IL" dirty="0" err="1"/>
              <a:t>יישות</a:t>
            </a:r>
            <a:r>
              <a:rPr lang="he-IL" dirty="0"/>
              <a:t> חדשה ועוינת לספרטה</a:t>
            </a:r>
          </a:p>
        </p:txBody>
      </p:sp>
      <p:sp>
        <p:nvSpPr>
          <p:cNvPr id="4" name="Slide Number Placeholder 3"/>
          <p:cNvSpPr>
            <a:spLocks noGrp="1"/>
          </p:cNvSpPr>
          <p:nvPr>
            <p:ph type="sldNum" sz="quarter" idx="10"/>
          </p:nvPr>
        </p:nvSpPr>
        <p:spPr/>
        <p:txBody>
          <a:bodyPr/>
          <a:lstStyle/>
          <a:p>
            <a:fld id="{39F97482-B470-4C12-A0C2-92BBF6BB1476}" type="slidenum">
              <a:rPr lang="en-US" smtClean="0"/>
              <a:t>35</a:t>
            </a:fld>
            <a:endParaRPr lang="en-US"/>
          </a:p>
        </p:txBody>
      </p:sp>
    </p:spTree>
    <p:extLst>
      <p:ext uri="{BB962C8B-B14F-4D97-AF65-F5344CB8AC3E}">
        <p14:creationId xmlns:p14="http://schemas.microsoft.com/office/powerpoint/2010/main" val="36733521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r" defTabSz="914400" rtl="1" eaLnBrk="1" latinLnBrk="0" hangingPunct="1"/>
            <a:r>
              <a:rPr lang="he-IL" dirty="0"/>
              <a:t>תעלול – התחיל בפריסה רחבה שנראתה סטנדרטית</a:t>
            </a:r>
          </a:p>
          <a:p>
            <a:pPr marL="0" algn="r" defTabSz="914400" rtl="1" eaLnBrk="1" latinLnBrk="0" hangingPunct="1"/>
            <a:r>
              <a:rPr lang="he-IL" dirty="0"/>
              <a:t>אחר כך – אותו טריק כמו בקרב </a:t>
            </a:r>
            <a:r>
              <a:rPr lang="he-IL" dirty="0" err="1"/>
              <a:t>לאוקטרה</a:t>
            </a:r>
            <a:endParaRPr lang="he-IL" dirty="0"/>
          </a:p>
          <a:p>
            <a:pPr marL="0" algn="r" defTabSz="914400" rtl="1" eaLnBrk="1" latinLnBrk="0" hangingPunct="1"/>
            <a:r>
              <a:rPr lang="he-IL" dirty="0"/>
              <a:t>שני המנהיגים הדומיננטיים של </a:t>
            </a:r>
            <a:r>
              <a:rPr lang="he-IL" dirty="0" err="1"/>
              <a:t>תבאי</a:t>
            </a:r>
            <a:r>
              <a:rPr lang="he-IL" dirty="0"/>
              <a:t> נהרגו – וזו בעצם הייתה ההתחלה של הסוף</a:t>
            </a:r>
            <a:endParaRPr lang="en-US" dirty="0"/>
          </a:p>
        </p:txBody>
      </p:sp>
      <p:sp>
        <p:nvSpPr>
          <p:cNvPr id="4" name="Slide Number Placeholder 3"/>
          <p:cNvSpPr>
            <a:spLocks noGrp="1"/>
          </p:cNvSpPr>
          <p:nvPr>
            <p:ph type="sldNum" sz="quarter" idx="5"/>
          </p:nvPr>
        </p:nvSpPr>
        <p:spPr/>
        <p:txBody>
          <a:bodyPr/>
          <a:lstStyle/>
          <a:p>
            <a:fld id="{39F97482-B470-4C12-A0C2-92BBF6BB1476}" type="slidenum">
              <a:rPr lang="en-US" smtClean="0"/>
              <a:t>36</a:t>
            </a:fld>
            <a:endParaRPr lang="en-US"/>
          </a:p>
        </p:txBody>
      </p:sp>
    </p:spTree>
    <p:extLst>
      <p:ext uri="{BB962C8B-B14F-4D97-AF65-F5344CB8AC3E}">
        <p14:creationId xmlns:p14="http://schemas.microsoft.com/office/powerpoint/2010/main" val="114858684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r" defTabSz="914400" rtl="1" eaLnBrk="1" latinLnBrk="0" hangingPunct="1"/>
            <a:r>
              <a:rPr lang="he-IL" dirty="0"/>
              <a:t>האתונאים לא למדו שום לקח: מרגע שהאתונאים טעמו את הכוח של האימפריה, הם כבר לא יכלו ללכת אחורה – אם תעשה מה שעשית פעם, זה עדיין יעבוד לך</a:t>
            </a:r>
          </a:p>
        </p:txBody>
      </p:sp>
      <p:sp>
        <p:nvSpPr>
          <p:cNvPr id="4" name="Slide Number Placeholder 3"/>
          <p:cNvSpPr>
            <a:spLocks noGrp="1"/>
          </p:cNvSpPr>
          <p:nvPr>
            <p:ph type="sldNum" sz="quarter" idx="5"/>
          </p:nvPr>
        </p:nvSpPr>
        <p:spPr/>
        <p:txBody>
          <a:bodyPr/>
          <a:lstStyle/>
          <a:p>
            <a:fld id="{39F97482-B470-4C12-A0C2-92BBF6BB1476}" type="slidenum">
              <a:rPr lang="en-US" smtClean="0"/>
              <a:t>37</a:t>
            </a:fld>
            <a:endParaRPr lang="en-US"/>
          </a:p>
        </p:txBody>
      </p:sp>
    </p:spTree>
    <p:extLst>
      <p:ext uri="{BB962C8B-B14F-4D97-AF65-F5344CB8AC3E}">
        <p14:creationId xmlns:p14="http://schemas.microsoft.com/office/powerpoint/2010/main" val="190172087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r" defTabSz="914400" rtl="1" eaLnBrk="1" latinLnBrk="0" hangingPunct="1"/>
            <a:r>
              <a:rPr lang="he-IL" dirty="0"/>
              <a:t>המסר של </a:t>
            </a:r>
            <a:r>
              <a:rPr lang="he-IL" dirty="0" err="1"/>
              <a:t>קסנופון</a:t>
            </a:r>
            <a:r>
              <a:rPr lang="he-IL" dirty="0"/>
              <a:t>: משהו פה לא עובד. פוליס, קונפדרציות, ליגות...</a:t>
            </a:r>
            <a:endParaRPr lang="en-US" dirty="0"/>
          </a:p>
        </p:txBody>
      </p:sp>
      <p:sp>
        <p:nvSpPr>
          <p:cNvPr id="4" name="Slide Number Placeholder 3"/>
          <p:cNvSpPr>
            <a:spLocks noGrp="1"/>
          </p:cNvSpPr>
          <p:nvPr>
            <p:ph type="sldNum" sz="quarter" idx="5"/>
          </p:nvPr>
        </p:nvSpPr>
        <p:spPr/>
        <p:txBody>
          <a:bodyPr/>
          <a:lstStyle/>
          <a:p>
            <a:fld id="{39F97482-B470-4C12-A0C2-92BBF6BB1476}" type="slidenum">
              <a:rPr lang="en-US" smtClean="0"/>
              <a:t>38</a:t>
            </a:fld>
            <a:endParaRPr lang="en-US"/>
          </a:p>
        </p:txBody>
      </p:sp>
    </p:spTree>
    <p:extLst>
      <p:ext uri="{BB962C8B-B14F-4D97-AF65-F5344CB8AC3E}">
        <p14:creationId xmlns:p14="http://schemas.microsoft.com/office/powerpoint/2010/main" val="21904449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r" defTabSz="914400" rtl="1" eaLnBrk="1" latinLnBrk="0" hangingPunct="1"/>
            <a:endParaRPr lang="en-US" dirty="0"/>
          </a:p>
        </p:txBody>
      </p:sp>
      <p:sp>
        <p:nvSpPr>
          <p:cNvPr id="4" name="Slide Number Placeholder 3"/>
          <p:cNvSpPr>
            <a:spLocks noGrp="1"/>
          </p:cNvSpPr>
          <p:nvPr>
            <p:ph type="sldNum" sz="quarter" idx="5"/>
          </p:nvPr>
        </p:nvSpPr>
        <p:spPr/>
        <p:txBody>
          <a:bodyPr/>
          <a:lstStyle/>
          <a:p>
            <a:fld id="{39F97482-B470-4C12-A0C2-92BBF6BB1476}" type="slidenum">
              <a:rPr lang="en-US" smtClean="0"/>
              <a:t>7</a:t>
            </a:fld>
            <a:endParaRPr lang="en-US"/>
          </a:p>
        </p:txBody>
      </p:sp>
    </p:spTree>
    <p:extLst>
      <p:ext uri="{BB962C8B-B14F-4D97-AF65-F5344CB8AC3E}">
        <p14:creationId xmlns:p14="http://schemas.microsoft.com/office/powerpoint/2010/main" val="10407091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dirty="0"/>
              <a:t>חשוב לציין </a:t>
            </a:r>
            <a:r>
              <a:rPr lang="he-IL" dirty="0" err="1"/>
              <a:t>שתבאי</a:t>
            </a:r>
            <a:r>
              <a:rPr lang="he-IL" dirty="0"/>
              <a:t>, איפה </a:t>
            </a:r>
            <a:r>
              <a:rPr lang="he-IL" dirty="0" err="1"/>
              <a:t>שתראיסיבולוס</a:t>
            </a:r>
            <a:r>
              <a:rPr lang="he-IL" dirty="0"/>
              <a:t> מצא מקלט, הייתה דמוקרטית באותה העת.</a:t>
            </a:r>
          </a:p>
          <a:p>
            <a:pPr marL="0" marR="0" lvl="0" indent="0" algn="r" defTabSz="914400" rtl="1" eaLnBrk="1" fontAlgn="auto" latinLnBrk="0" hangingPunct="1">
              <a:lnSpc>
                <a:spcPct val="100000"/>
              </a:lnSpc>
              <a:spcBef>
                <a:spcPts val="0"/>
              </a:spcBef>
              <a:spcAft>
                <a:spcPts val="0"/>
              </a:spcAft>
              <a:buClrTx/>
              <a:buSzTx/>
              <a:buFontTx/>
              <a:buNone/>
              <a:tabLst/>
              <a:defRPr/>
            </a:pPr>
            <a:endParaRPr lang="en-US" dirty="0"/>
          </a:p>
          <a:p>
            <a:pPr marL="0" algn="r" defTabSz="914400" rtl="1" eaLnBrk="1" latinLnBrk="0" hangingPunct="1"/>
            <a:endParaRPr lang="en-US" dirty="0"/>
          </a:p>
        </p:txBody>
      </p:sp>
      <p:sp>
        <p:nvSpPr>
          <p:cNvPr id="4" name="Slide Number Placeholder 3"/>
          <p:cNvSpPr>
            <a:spLocks noGrp="1"/>
          </p:cNvSpPr>
          <p:nvPr>
            <p:ph type="sldNum" sz="quarter" idx="5"/>
          </p:nvPr>
        </p:nvSpPr>
        <p:spPr/>
        <p:txBody>
          <a:bodyPr/>
          <a:lstStyle/>
          <a:p>
            <a:fld id="{39F97482-B470-4C12-A0C2-92BBF6BB1476}" type="slidenum">
              <a:rPr lang="en-US" smtClean="0"/>
              <a:t>8</a:t>
            </a:fld>
            <a:endParaRPr lang="en-US"/>
          </a:p>
        </p:txBody>
      </p:sp>
    </p:spTree>
    <p:extLst>
      <p:ext uri="{BB962C8B-B14F-4D97-AF65-F5344CB8AC3E}">
        <p14:creationId xmlns:p14="http://schemas.microsoft.com/office/powerpoint/2010/main" val="10927472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r" defTabSz="914400" rtl="1" eaLnBrk="1" latinLnBrk="0" hangingPunct="1"/>
            <a:r>
              <a:rPr lang="he-IL" dirty="0"/>
              <a:t>הצבא הספרטני לא לקח צד, הגיע לגשר לפשרה.</a:t>
            </a:r>
          </a:p>
          <a:p>
            <a:pPr marL="0" algn="r" defTabSz="914400" rtl="1" eaLnBrk="1" latinLnBrk="0" hangingPunct="1"/>
            <a:r>
              <a:rPr lang="he-IL" dirty="0"/>
              <a:t>זה לא כזה קל פשוט לשכוח </a:t>
            </a:r>
            <a:r>
              <a:rPr lang="he-IL" dirty="0" err="1"/>
              <a:t>הכל</a:t>
            </a:r>
            <a:r>
              <a:rPr lang="he-IL" dirty="0"/>
              <a:t> ולתת חנינה לכולם – אבל זה כן בלם את המשך מלחמת האזרחים. אבל שום דבר לא מושלם...</a:t>
            </a:r>
            <a:endParaRPr lang="en-US" dirty="0"/>
          </a:p>
        </p:txBody>
      </p:sp>
      <p:sp>
        <p:nvSpPr>
          <p:cNvPr id="4" name="Slide Number Placeholder 3"/>
          <p:cNvSpPr>
            <a:spLocks noGrp="1"/>
          </p:cNvSpPr>
          <p:nvPr>
            <p:ph type="sldNum" sz="quarter" idx="5"/>
          </p:nvPr>
        </p:nvSpPr>
        <p:spPr/>
        <p:txBody>
          <a:bodyPr/>
          <a:lstStyle/>
          <a:p>
            <a:fld id="{39F97482-B470-4C12-A0C2-92BBF6BB1476}" type="slidenum">
              <a:rPr lang="en-US" smtClean="0"/>
              <a:t>9</a:t>
            </a:fld>
            <a:endParaRPr lang="en-US"/>
          </a:p>
        </p:txBody>
      </p:sp>
    </p:spTree>
    <p:extLst>
      <p:ext uri="{BB962C8B-B14F-4D97-AF65-F5344CB8AC3E}">
        <p14:creationId xmlns:p14="http://schemas.microsoft.com/office/powerpoint/2010/main" val="23814740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r" defTabSz="914400" rtl="1" eaLnBrk="1" latinLnBrk="0" hangingPunct="1"/>
            <a:r>
              <a:rPr lang="he-IL" dirty="0"/>
              <a:t>סוקרטס לא כתב כלום, אפלטון כתב את כל מה שהוא אמר.</a:t>
            </a:r>
          </a:p>
          <a:p>
            <a:pPr marL="0" algn="r" defTabSz="914400" rtl="1" eaLnBrk="1" latinLnBrk="0" hangingPunct="1"/>
            <a:r>
              <a:rPr lang="he-IL" dirty="0"/>
              <a:t>מה שגורם לאנשים להתנהג בצורה רעה – חוסר מודעות ובורות. לכן רצה ללמד את תורתו.</a:t>
            </a:r>
          </a:p>
          <a:p>
            <a:pPr marL="0" algn="r" defTabSz="914400" rtl="1" eaLnBrk="1" latinLnBrk="0" hangingPunct="1"/>
            <a:r>
              <a:rPr lang="he-IL" dirty="0"/>
              <a:t>סוקרטס היה יוצא מהנחה שמי שהוא מתווכח אתו לא יודע כלום. סוקרטס המשיך לשאול ולשאול שאלות עד שמי שחשב שידע </a:t>
            </a:r>
            <a:r>
              <a:rPr lang="he-IL" dirty="0" err="1"/>
              <a:t>הכל</a:t>
            </a:r>
            <a:r>
              <a:rPr lang="he-IL" dirty="0"/>
              <a:t> חושב שהוא לא יודע כלום.</a:t>
            </a:r>
          </a:p>
          <a:p>
            <a:pPr marL="0" algn="r" defTabSz="914400" rtl="1" eaLnBrk="1" latinLnBrk="0" hangingPunct="1"/>
            <a:r>
              <a:rPr lang="he-IL" dirty="0"/>
              <a:t>הוציא את כולם די מטומטמים. התלמידים שלו הוציאו את כולם די מטומטמים. אולי אחת מהסיבות שהוא הוצא להורג – כי הוא היה מעצבן? סיבה עקיפה אחרת – הרבה פעילים במערכת הפוליטית של השלושים היו תלמידים שלו.</a:t>
            </a:r>
          </a:p>
          <a:p>
            <a:pPr marL="0" algn="r" defTabSz="914400" rtl="1" eaLnBrk="1" latinLnBrk="0" hangingPunct="1"/>
            <a:r>
              <a:rPr lang="he-IL" dirty="0"/>
              <a:t>בדלפי אמרו לו שהוא החכם באדם והוא ענה – ״אבל אני לא יודע כלום״</a:t>
            </a:r>
          </a:p>
          <a:p>
            <a:pPr marL="0" algn="r" defTabSz="914400" rtl="1" eaLnBrk="1" latinLnBrk="0" hangingPunct="1"/>
            <a:r>
              <a:rPr lang="he-IL" dirty="0"/>
              <a:t>במהלך המשפט הוא ניסה לעצבן את כולם, וגם היה יכול להימלט מגזר דין מוות.</a:t>
            </a:r>
          </a:p>
          <a:p>
            <a:pPr marL="0" algn="r" defTabSz="914400" rtl="1" eaLnBrk="1" latinLnBrk="0" hangingPunct="1"/>
            <a:endParaRPr lang="he-IL" dirty="0"/>
          </a:p>
        </p:txBody>
      </p:sp>
      <p:sp>
        <p:nvSpPr>
          <p:cNvPr id="4" name="Slide Number Placeholder 3"/>
          <p:cNvSpPr>
            <a:spLocks noGrp="1"/>
          </p:cNvSpPr>
          <p:nvPr>
            <p:ph type="sldNum" sz="quarter" idx="5"/>
          </p:nvPr>
        </p:nvSpPr>
        <p:spPr/>
        <p:txBody>
          <a:bodyPr/>
          <a:lstStyle/>
          <a:p>
            <a:fld id="{39F97482-B470-4C12-A0C2-92BBF6BB1476}" type="slidenum">
              <a:rPr lang="en-US" smtClean="0"/>
              <a:t>10</a:t>
            </a:fld>
            <a:endParaRPr lang="en-US"/>
          </a:p>
        </p:txBody>
      </p:sp>
    </p:spTree>
    <p:extLst>
      <p:ext uri="{BB962C8B-B14F-4D97-AF65-F5344CB8AC3E}">
        <p14:creationId xmlns:p14="http://schemas.microsoft.com/office/powerpoint/2010/main" val="23789833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r" defTabSz="914400" rtl="1" eaLnBrk="1" latinLnBrk="0" hangingPunct="1"/>
            <a:r>
              <a:rPr lang="he-IL" dirty="0" err="1"/>
              <a:t>הספרטנים</a:t>
            </a:r>
            <a:r>
              <a:rPr lang="he-IL" dirty="0"/>
              <a:t> שמרו על אתונה מוחלשת כדי לא ליצור ואקום כוח </a:t>
            </a:r>
            <a:r>
              <a:rPr lang="he-IL" dirty="0" err="1"/>
              <a:t>שתבאי</a:t>
            </a:r>
            <a:r>
              <a:rPr lang="he-IL" dirty="0"/>
              <a:t> וקורינתוס יכולות היו למלא</a:t>
            </a:r>
          </a:p>
        </p:txBody>
      </p:sp>
      <p:sp>
        <p:nvSpPr>
          <p:cNvPr id="4" name="Slide Number Placeholder 3"/>
          <p:cNvSpPr>
            <a:spLocks noGrp="1"/>
          </p:cNvSpPr>
          <p:nvPr>
            <p:ph type="sldNum" sz="quarter" idx="5"/>
          </p:nvPr>
        </p:nvSpPr>
        <p:spPr/>
        <p:txBody>
          <a:bodyPr/>
          <a:lstStyle/>
          <a:p>
            <a:fld id="{39F97482-B470-4C12-A0C2-92BBF6BB1476}" type="slidenum">
              <a:rPr lang="en-US" smtClean="0"/>
              <a:t>11</a:t>
            </a:fld>
            <a:endParaRPr lang="en-US"/>
          </a:p>
        </p:txBody>
      </p:sp>
    </p:spTree>
    <p:extLst>
      <p:ext uri="{BB962C8B-B14F-4D97-AF65-F5344CB8AC3E}">
        <p14:creationId xmlns:p14="http://schemas.microsoft.com/office/powerpoint/2010/main" val="28479298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r" defTabSz="914400" rtl="1" eaLnBrk="1" latinLnBrk="0" hangingPunct="1"/>
            <a:r>
              <a:rPr lang="he-IL" dirty="0"/>
              <a:t>מטרת מדיניות החוץ: להגדיל את ההשפעה והעוצמה של האימפריה הספרטנית.</a:t>
            </a:r>
          </a:p>
        </p:txBody>
      </p:sp>
      <p:sp>
        <p:nvSpPr>
          <p:cNvPr id="4" name="Slide Number Placeholder 3"/>
          <p:cNvSpPr>
            <a:spLocks noGrp="1"/>
          </p:cNvSpPr>
          <p:nvPr>
            <p:ph type="sldNum" sz="quarter" idx="5"/>
          </p:nvPr>
        </p:nvSpPr>
        <p:spPr/>
        <p:txBody>
          <a:bodyPr/>
          <a:lstStyle/>
          <a:p>
            <a:fld id="{39F97482-B470-4C12-A0C2-92BBF6BB1476}" type="slidenum">
              <a:rPr lang="en-US" smtClean="0"/>
              <a:t>12</a:t>
            </a:fld>
            <a:endParaRPr lang="en-US"/>
          </a:p>
        </p:txBody>
      </p:sp>
    </p:spTree>
    <p:extLst>
      <p:ext uri="{BB962C8B-B14F-4D97-AF65-F5344CB8AC3E}">
        <p14:creationId xmlns:p14="http://schemas.microsoft.com/office/powerpoint/2010/main" val="27282639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r" defTabSz="914400" rtl="1" eaLnBrk="1" latinLnBrk="0" hangingPunct="1"/>
            <a:r>
              <a:rPr lang="he-IL" dirty="0"/>
              <a:t>פורמאלית, האפורים צריכים לעשות את מה </a:t>
            </a:r>
            <a:r>
              <a:rPr lang="he-IL" dirty="0" err="1"/>
              <a:t>שליסנדר</a:t>
            </a:r>
            <a:r>
              <a:rPr lang="he-IL" dirty="0"/>
              <a:t> עושה – הוא צובר כוח בצורה לא </a:t>
            </a:r>
            <a:r>
              <a:rPr lang="he-IL" dirty="0" err="1"/>
              <a:t>פורפורציונלית</a:t>
            </a:r>
            <a:r>
              <a:rPr lang="he-IL" dirty="0"/>
              <a:t>.</a:t>
            </a:r>
          </a:p>
          <a:p>
            <a:pPr marL="0" algn="r" defTabSz="914400" rtl="1" eaLnBrk="1" latinLnBrk="0" hangingPunct="1"/>
            <a:r>
              <a:rPr lang="he-IL" dirty="0"/>
              <a:t>ההבטחה של ספרטה לחופש במהלך המלחמה </a:t>
            </a:r>
            <a:r>
              <a:rPr lang="he-IL" dirty="0" err="1"/>
              <a:t>הפלופונסית</a:t>
            </a:r>
            <a:r>
              <a:rPr lang="he-IL" dirty="0"/>
              <a:t> נראית כמו חלום רחוק.</a:t>
            </a:r>
          </a:p>
          <a:p>
            <a:pPr marL="0" algn="r" defTabSz="914400" rtl="1" eaLnBrk="1" latinLnBrk="0" hangingPunct="1"/>
            <a:endParaRPr lang="he-IL" dirty="0"/>
          </a:p>
          <a:p>
            <a:pPr marL="0" algn="r" defTabSz="914400" rtl="1" eaLnBrk="1" latinLnBrk="0" hangingPunct="1"/>
            <a:endParaRPr lang="he-IL" dirty="0"/>
          </a:p>
        </p:txBody>
      </p:sp>
      <p:sp>
        <p:nvSpPr>
          <p:cNvPr id="4" name="Slide Number Placeholder 3"/>
          <p:cNvSpPr>
            <a:spLocks noGrp="1"/>
          </p:cNvSpPr>
          <p:nvPr>
            <p:ph type="sldNum" sz="quarter" idx="5"/>
          </p:nvPr>
        </p:nvSpPr>
        <p:spPr/>
        <p:txBody>
          <a:bodyPr/>
          <a:lstStyle/>
          <a:p>
            <a:fld id="{39F97482-B470-4C12-A0C2-92BBF6BB1476}" type="slidenum">
              <a:rPr lang="en-US" smtClean="0"/>
              <a:t>13</a:t>
            </a:fld>
            <a:endParaRPr lang="en-US"/>
          </a:p>
        </p:txBody>
      </p:sp>
    </p:spTree>
    <p:extLst>
      <p:ext uri="{BB962C8B-B14F-4D97-AF65-F5344CB8AC3E}">
        <p14:creationId xmlns:p14="http://schemas.microsoft.com/office/powerpoint/2010/main" val="26769273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rtl="1">
              <a:defRPr sz="6000"/>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p:cNvSpPr>
            <a:spLocks noGrp="1"/>
          </p:cNvSpPr>
          <p:nvPr>
            <p:ph type="dt" sz="half" idx="10"/>
          </p:nvPr>
        </p:nvSpPr>
        <p:spPr/>
        <p:txBody>
          <a:bodyPr/>
          <a:lstStyle/>
          <a:p>
            <a:fld id="{984B7D2A-0DF8-424B-9572-B79AEBB2D9DC}" type="datetimeFigureOut">
              <a:rPr lang="en-US" smtClean="0"/>
              <a:t>6/4/19</a:t>
            </a:fld>
            <a:endParaRPr lang="en-US"/>
          </a:p>
        </p:txBody>
      </p:sp>
      <p:sp>
        <p:nvSpPr>
          <p:cNvPr id="5" name="Footer Placeholder 4"/>
          <p:cNvSpPr>
            <a:spLocks noGrp="1"/>
          </p:cNvSpPr>
          <p:nvPr>
            <p:ph type="ftr" sz="quarter" idx="11"/>
          </p:nvPr>
        </p:nvSpPr>
        <p:spPr/>
        <p:txBody>
          <a:bodyPr/>
          <a:lstStyle/>
          <a:p>
            <a:r>
              <a:rPr lang="en-ZA"/>
              <a:t>Add a Footer</a:t>
            </a:r>
            <a:endParaRPr lang="en-US" dirty="0"/>
          </a:p>
        </p:txBody>
      </p:sp>
      <p:sp>
        <p:nvSpPr>
          <p:cNvPr id="6" name="Slide Number Placeholder 5"/>
          <p:cNvSpPr>
            <a:spLocks noGrp="1"/>
          </p:cNvSpPr>
          <p:nvPr>
            <p:ph type="sldNum" sz="quarter" idx="12"/>
          </p:nvPr>
        </p:nvSpPr>
        <p:spPr/>
        <p:txBody>
          <a:bodyPr/>
          <a:lstStyle/>
          <a:p>
            <a:fld id="{5D99DD2A-B520-4620-9B43-64B657BA2D42}" type="slidenum">
              <a:rPr lang="en-US" smtClean="0"/>
              <a:t>‹#›</a:t>
            </a:fld>
            <a:endParaRPr lang="en-US"/>
          </a:p>
        </p:txBody>
      </p:sp>
    </p:spTree>
    <p:extLst>
      <p:ext uri="{BB962C8B-B14F-4D97-AF65-F5344CB8AC3E}">
        <p14:creationId xmlns:p14="http://schemas.microsoft.com/office/powerpoint/2010/main" val="26095976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84B7D2A-0DF8-424B-9572-B79AEBB2D9DC}" type="datetimeFigureOut">
              <a:rPr lang="en-US" smtClean="0"/>
              <a:t>6/4/19</a:t>
            </a:fld>
            <a:endParaRPr lang="en-US"/>
          </a:p>
        </p:txBody>
      </p:sp>
      <p:sp>
        <p:nvSpPr>
          <p:cNvPr id="5" name="Footer Placeholder 4"/>
          <p:cNvSpPr>
            <a:spLocks noGrp="1"/>
          </p:cNvSpPr>
          <p:nvPr>
            <p:ph type="ftr" sz="quarter" idx="11"/>
          </p:nvPr>
        </p:nvSpPr>
        <p:spPr/>
        <p:txBody>
          <a:bodyPr/>
          <a:lstStyle/>
          <a:p>
            <a:r>
              <a:rPr lang="en-ZA"/>
              <a:t>Add a Footer</a:t>
            </a:r>
            <a:endParaRPr lang="en-US" dirty="0"/>
          </a:p>
        </p:txBody>
      </p:sp>
      <p:sp>
        <p:nvSpPr>
          <p:cNvPr id="6" name="Slide Number Placeholder 5"/>
          <p:cNvSpPr>
            <a:spLocks noGrp="1"/>
          </p:cNvSpPr>
          <p:nvPr>
            <p:ph type="sldNum" sz="quarter" idx="12"/>
          </p:nvPr>
        </p:nvSpPr>
        <p:spPr/>
        <p:txBody>
          <a:bodyPr/>
          <a:lstStyle/>
          <a:p>
            <a:fld id="{5D99DD2A-B520-4620-9B43-64B657BA2D42}" type="slidenum">
              <a:rPr lang="en-US" smtClean="0"/>
              <a:t>‹#›</a:t>
            </a:fld>
            <a:endParaRPr lang="en-US"/>
          </a:p>
        </p:txBody>
      </p:sp>
    </p:spTree>
    <p:extLst>
      <p:ext uri="{BB962C8B-B14F-4D97-AF65-F5344CB8AC3E}">
        <p14:creationId xmlns:p14="http://schemas.microsoft.com/office/powerpoint/2010/main" val="17360369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84B7D2A-0DF8-424B-9572-B79AEBB2D9DC}" type="datetimeFigureOut">
              <a:rPr lang="en-US" smtClean="0"/>
              <a:t>6/4/19</a:t>
            </a:fld>
            <a:endParaRPr lang="en-US"/>
          </a:p>
        </p:txBody>
      </p:sp>
      <p:sp>
        <p:nvSpPr>
          <p:cNvPr id="5" name="Footer Placeholder 4"/>
          <p:cNvSpPr>
            <a:spLocks noGrp="1"/>
          </p:cNvSpPr>
          <p:nvPr>
            <p:ph type="ftr" sz="quarter" idx="11"/>
          </p:nvPr>
        </p:nvSpPr>
        <p:spPr/>
        <p:txBody>
          <a:bodyPr/>
          <a:lstStyle/>
          <a:p>
            <a:r>
              <a:rPr lang="en-ZA"/>
              <a:t>Add a Footer</a:t>
            </a:r>
            <a:endParaRPr lang="en-US" dirty="0"/>
          </a:p>
        </p:txBody>
      </p:sp>
      <p:sp>
        <p:nvSpPr>
          <p:cNvPr id="6" name="Slide Number Placeholder 5"/>
          <p:cNvSpPr>
            <a:spLocks noGrp="1"/>
          </p:cNvSpPr>
          <p:nvPr>
            <p:ph type="sldNum" sz="quarter" idx="12"/>
          </p:nvPr>
        </p:nvSpPr>
        <p:spPr/>
        <p:txBody>
          <a:bodyPr/>
          <a:lstStyle/>
          <a:p>
            <a:fld id="{5D99DD2A-B520-4620-9B43-64B657BA2D42}" type="slidenum">
              <a:rPr lang="en-US" smtClean="0"/>
              <a:t>‹#›</a:t>
            </a:fld>
            <a:endParaRPr lang="en-US"/>
          </a:p>
        </p:txBody>
      </p:sp>
    </p:spTree>
    <p:extLst>
      <p:ext uri="{BB962C8B-B14F-4D97-AF65-F5344CB8AC3E}">
        <p14:creationId xmlns:p14="http://schemas.microsoft.com/office/powerpoint/2010/main" val="6888793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0" y="0"/>
            <a:ext cx="12188825" cy="6856214"/>
          </a:xfrm>
          <a:prstGeom prst="rect">
            <a:avLst/>
          </a:prstGeom>
        </p:spPr>
      </p:pic>
      <p:sp>
        <p:nvSpPr>
          <p:cNvPr id="2" name="Title 1"/>
          <p:cNvSpPr>
            <a:spLocks noGrp="1"/>
          </p:cNvSpPr>
          <p:nvPr>
            <p:ph type="title"/>
          </p:nvPr>
        </p:nvSpPr>
        <p:spPr>
          <a:xfrm>
            <a:off x="1457326" y="995967"/>
            <a:ext cx="6238874" cy="1260000"/>
          </a:xfrm>
        </p:spPr>
        <p:txBody>
          <a:bodyPr anchor="ctr" anchorCtr="0">
            <a:noAutofit/>
          </a:bodyPr>
          <a:lstStyle>
            <a:lvl1pPr algn="r">
              <a:defRPr sz="3000" b="0"/>
            </a:lvl1pPr>
          </a:lstStyle>
          <a:p>
            <a:r>
              <a:rPr lang="en-US" dirty="0"/>
              <a:t>Click to edit Master title style</a:t>
            </a:r>
          </a:p>
        </p:txBody>
      </p:sp>
      <p:sp>
        <p:nvSpPr>
          <p:cNvPr id="14" name="Picture Placeholder 2"/>
          <p:cNvSpPr>
            <a:spLocks noGrp="1" noChangeAspect="1"/>
          </p:cNvSpPr>
          <p:nvPr>
            <p:ph type="pic" idx="1"/>
          </p:nvPr>
        </p:nvSpPr>
        <p:spPr bwMode="blackGray">
          <a:xfrm>
            <a:off x="8014200" y="995968"/>
            <a:ext cx="3492000" cy="4866064"/>
          </a:xfrm>
          <a:prstGeom prst="roundRect">
            <a:avLst>
              <a:gd name="adj" fmla="val 2371"/>
            </a:avLst>
          </a:prstGeom>
          <a:solidFill>
            <a:schemeClr val="bg2">
              <a:lumMod val="75000"/>
              <a:lumOff val="25000"/>
            </a:schemeClr>
          </a:solidFill>
          <a:ln w="28575" cap="sq" cmpd="sng">
            <a:solidFill>
              <a:schemeClr val="accent3">
                <a:lumMod val="50000"/>
              </a:schemeClr>
            </a:solidFill>
            <a:miter lim="800000"/>
          </a:ln>
          <a:effectLst>
            <a:outerShdw blurRad="63500" sx="102000" sy="102000" algn="ctr" rotWithShape="0">
              <a:prstClr val="black">
                <a:alpha val="40000"/>
              </a:prst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085849" y="2255967"/>
            <a:ext cx="6610351" cy="3476618"/>
          </a:xfrm>
        </p:spPr>
        <p:txBody>
          <a:bodyPr anchor="t">
            <a:normAutofit/>
          </a:bodyPr>
          <a:lstStyle>
            <a:lvl1pPr marL="0" indent="0" algn="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84B7D2A-0DF8-424B-9572-B79AEBB2D9DC}" type="datetimeFigureOut">
              <a:rPr lang="en-US" smtClean="0"/>
              <a:t>6/4/19</a:t>
            </a:fld>
            <a:endParaRPr lang="en-US"/>
          </a:p>
        </p:txBody>
      </p:sp>
      <p:sp>
        <p:nvSpPr>
          <p:cNvPr id="6" name="Footer Placeholder 5"/>
          <p:cNvSpPr>
            <a:spLocks noGrp="1"/>
          </p:cNvSpPr>
          <p:nvPr>
            <p:ph type="ftr" sz="quarter" idx="11"/>
          </p:nvPr>
        </p:nvSpPr>
        <p:spPr/>
        <p:txBody>
          <a:bodyPr/>
          <a:lstStyle/>
          <a:p>
            <a:r>
              <a:rPr lang="en-ZA" dirty="0"/>
              <a:t>Add a Footer</a:t>
            </a:r>
            <a:endParaRPr lang="en-US" dirty="0"/>
          </a:p>
        </p:txBody>
      </p:sp>
      <p:sp>
        <p:nvSpPr>
          <p:cNvPr id="7" name="Slide Number Placeholder 6"/>
          <p:cNvSpPr>
            <a:spLocks noGrp="1"/>
          </p:cNvSpPr>
          <p:nvPr>
            <p:ph type="sldNum" sz="quarter" idx="12"/>
          </p:nvPr>
        </p:nvSpPr>
        <p:spPr/>
        <p:txBody>
          <a:bodyPr/>
          <a:lstStyle/>
          <a:p>
            <a:fld id="{5D99DD2A-B520-4620-9B43-64B657BA2D42}" type="slidenum">
              <a:rPr lang="en-US" smtClean="0"/>
              <a:t>‹#›</a:t>
            </a:fld>
            <a:endParaRPr lang="en-US"/>
          </a:p>
        </p:txBody>
      </p:sp>
    </p:spTree>
    <p:extLst>
      <p:ext uri="{BB962C8B-B14F-4D97-AF65-F5344CB8AC3E}">
        <p14:creationId xmlns:p14="http://schemas.microsoft.com/office/powerpoint/2010/main" val="396938257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icture Righ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0" y="0"/>
            <a:ext cx="12188825" cy="6856214"/>
          </a:xfrm>
          <a:prstGeom prst="rect">
            <a:avLst/>
          </a:prstGeom>
        </p:spPr>
      </p:pic>
      <p:sp>
        <p:nvSpPr>
          <p:cNvPr id="2" name="Title 1"/>
          <p:cNvSpPr>
            <a:spLocks noGrp="1"/>
          </p:cNvSpPr>
          <p:nvPr>
            <p:ph type="title"/>
          </p:nvPr>
        </p:nvSpPr>
        <p:spPr>
          <a:xfrm>
            <a:off x="6657974" y="995968"/>
            <a:ext cx="4848225" cy="1260000"/>
          </a:xfrm>
        </p:spPr>
        <p:txBody>
          <a:bodyPr anchor="ctr" anchorCtr="0">
            <a:normAutofit/>
          </a:bodyPr>
          <a:lstStyle>
            <a:lvl1pPr algn="l">
              <a:defRPr sz="3000" b="0"/>
            </a:lvl1pPr>
          </a:lstStyle>
          <a:p>
            <a:r>
              <a:rPr lang="en-US"/>
              <a:t>Click to edit Master title style</a:t>
            </a:r>
            <a:endParaRPr lang="en-US" dirty="0"/>
          </a:p>
        </p:txBody>
      </p:sp>
      <p:sp>
        <p:nvSpPr>
          <p:cNvPr id="14" name="Picture Placeholder 2"/>
          <p:cNvSpPr>
            <a:spLocks noGrp="1" noChangeAspect="1"/>
          </p:cNvSpPr>
          <p:nvPr>
            <p:ph type="pic" idx="1"/>
          </p:nvPr>
        </p:nvSpPr>
        <p:spPr bwMode="blackGray">
          <a:xfrm>
            <a:off x="727574" y="914400"/>
            <a:ext cx="5749425" cy="4818185"/>
          </a:xfrm>
          <a:prstGeom prst="roundRect">
            <a:avLst>
              <a:gd name="adj" fmla="val 2371"/>
            </a:avLst>
          </a:prstGeom>
          <a:solidFill>
            <a:schemeClr val="bg2">
              <a:lumMod val="75000"/>
              <a:lumOff val="25000"/>
            </a:schemeClr>
          </a:solidFill>
          <a:ln w="28575" cap="sq" cmpd="sng">
            <a:solidFill>
              <a:schemeClr val="accent3">
                <a:lumMod val="50000"/>
              </a:schemeClr>
            </a:solidFill>
            <a:miter lim="800000"/>
          </a:ln>
          <a:effectLst>
            <a:outerShdw blurRad="63500" sx="102000" sy="102000" algn="ctr" rotWithShape="0">
              <a:prstClr val="black">
                <a:alpha val="40000"/>
              </a:prst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657974" y="2255968"/>
            <a:ext cx="4848225" cy="3476617"/>
          </a:xfrm>
        </p:spPr>
        <p:txBody>
          <a:bodyPr anchor="t">
            <a:normAutofit/>
          </a:bodyPr>
          <a:lstStyle>
            <a:lvl1pPr marL="0" indent="0" algn="l">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84B7D2A-0DF8-424B-9572-B79AEBB2D9DC}" type="datetimeFigureOut">
              <a:rPr lang="en-US" smtClean="0"/>
              <a:t>6/4/19</a:t>
            </a:fld>
            <a:endParaRPr lang="en-US"/>
          </a:p>
        </p:txBody>
      </p:sp>
      <p:sp>
        <p:nvSpPr>
          <p:cNvPr id="6" name="Footer Placeholder 5"/>
          <p:cNvSpPr>
            <a:spLocks noGrp="1"/>
          </p:cNvSpPr>
          <p:nvPr>
            <p:ph type="ftr" sz="quarter" idx="11"/>
          </p:nvPr>
        </p:nvSpPr>
        <p:spPr/>
        <p:txBody>
          <a:bodyPr/>
          <a:lstStyle/>
          <a:p>
            <a:r>
              <a:rPr lang="en-ZA" dirty="0"/>
              <a:t>Add a Footer</a:t>
            </a:r>
            <a:endParaRPr lang="en-US" dirty="0"/>
          </a:p>
        </p:txBody>
      </p:sp>
      <p:sp>
        <p:nvSpPr>
          <p:cNvPr id="7" name="Slide Number Placeholder 6"/>
          <p:cNvSpPr>
            <a:spLocks noGrp="1"/>
          </p:cNvSpPr>
          <p:nvPr>
            <p:ph type="sldNum" sz="quarter" idx="12"/>
          </p:nvPr>
        </p:nvSpPr>
        <p:spPr/>
        <p:txBody>
          <a:bodyPr/>
          <a:lstStyle/>
          <a:p>
            <a:fld id="{5D99DD2A-B520-4620-9B43-64B657BA2D42}" type="slidenum">
              <a:rPr lang="en-US" smtClean="0"/>
              <a:t>‹#›</a:t>
            </a:fld>
            <a:endParaRPr lang="en-US"/>
          </a:p>
        </p:txBody>
      </p:sp>
    </p:spTree>
    <p:extLst>
      <p:ext uri="{BB962C8B-B14F-4D97-AF65-F5344CB8AC3E}">
        <p14:creationId xmlns:p14="http://schemas.microsoft.com/office/powerpoint/2010/main" val="38329592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984B7D2A-0DF8-424B-9572-B79AEBB2D9DC}" type="datetimeFigureOut">
              <a:rPr lang="en-US" smtClean="0"/>
              <a:t>6/4/19</a:t>
            </a:fld>
            <a:endParaRPr lang="en-US"/>
          </a:p>
        </p:txBody>
      </p:sp>
      <p:sp>
        <p:nvSpPr>
          <p:cNvPr id="5" name="Footer Placeholder 4"/>
          <p:cNvSpPr>
            <a:spLocks noGrp="1"/>
          </p:cNvSpPr>
          <p:nvPr>
            <p:ph type="ftr" sz="quarter" idx="11"/>
          </p:nvPr>
        </p:nvSpPr>
        <p:spPr/>
        <p:txBody>
          <a:bodyPr/>
          <a:lstStyle/>
          <a:p>
            <a:r>
              <a:rPr lang="en-ZA"/>
              <a:t>Add a Footer</a:t>
            </a:r>
            <a:endParaRPr lang="en-US" dirty="0"/>
          </a:p>
        </p:txBody>
      </p:sp>
      <p:sp>
        <p:nvSpPr>
          <p:cNvPr id="6" name="Slide Number Placeholder 5"/>
          <p:cNvSpPr>
            <a:spLocks noGrp="1"/>
          </p:cNvSpPr>
          <p:nvPr>
            <p:ph type="sldNum" sz="quarter" idx="12"/>
          </p:nvPr>
        </p:nvSpPr>
        <p:spPr/>
        <p:txBody>
          <a:bodyPr/>
          <a:lstStyle/>
          <a:p>
            <a:fld id="{5D99DD2A-B520-4620-9B43-64B657BA2D42}" type="slidenum">
              <a:rPr lang="en-US" smtClean="0"/>
              <a:t>‹#›</a:t>
            </a:fld>
            <a:endParaRPr lang="en-US"/>
          </a:p>
        </p:txBody>
      </p:sp>
      <p:cxnSp>
        <p:nvCxnSpPr>
          <p:cNvPr id="7" name="Straight Connector 6">
            <a:extLst>
              <a:ext uri="{FF2B5EF4-FFF2-40B4-BE49-F238E27FC236}">
                <a16:creationId xmlns:a16="http://schemas.microsoft.com/office/drawing/2014/main" id="{328F7C25-BFB6-430F-87B6-7D0D2C7493D6}"/>
              </a:ext>
              <a:ext uri="{C183D7F6-B498-43B3-948B-1728B52AA6E4}">
                <adec:decorative xmlns:adec="http://schemas.microsoft.com/office/drawing/2017/decorative" val="1"/>
              </a:ext>
            </a:extLst>
          </p:cNvPr>
          <p:cNvCxnSpPr>
            <a:cxnSpLocks/>
          </p:cNvCxnSpPr>
          <p:nvPr userDrawn="1"/>
        </p:nvCxnSpPr>
        <p:spPr>
          <a:xfrm rot="16200000">
            <a:off x="-185517" y="1223433"/>
            <a:ext cx="504000" cy="0"/>
          </a:xfrm>
          <a:prstGeom prst="line">
            <a:avLst/>
          </a:prstGeom>
          <a:ln w="127000" cap="sq">
            <a:solidFill>
              <a:schemeClr val="accent3"/>
            </a:solidFill>
            <a:miter lim="800000"/>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6327387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rtl="1">
              <a:defRPr sz="6000"/>
            </a:lvl1pPr>
          </a:lstStyle>
          <a:p>
            <a:r>
              <a:rPr lang="en-US" dirty="0"/>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984B7D2A-0DF8-424B-9572-B79AEBB2D9DC}" type="datetimeFigureOut">
              <a:rPr lang="en-US" smtClean="0"/>
              <a:t>6/4/19</a:t>
            </a:fld>
            <a:endParaRPr lang="en-US"/>
          </a:p>
        </p:txBody>
      </p:sp>
      <p:sp>
        <p:nvSpPr>
          <p:cNvPr id="5" name="Footer Placeholder 4"/>
          <p:cNvSpPr>
            <a:spLocks noGrp="1"/>
          </p:cNvSpPr>
          <p:nvPr>
            <p:ph type="ftr" sz="quarter" idx="11"/>
          </p:nvPr>
        </p:nvSpPr>
        <p:spPr/>
        <p:txBody>
          <a:bodyPr/>
          <a:lstStyle/>
          <a:p>
            <a:r>
              <a:rPr lang="en-ZA"/>
              <a:t>Add a Footer</a:t>
            </a:r>
            <a:endParaRPr lang="en-US" dirty="0"/>
          </a:p>
        </p:txBody>
      </p:sp>
      <p:sp>
        <p:nvSpPr>
          <p:cNvPr id="6" name="Slide Number Placeholder 5"/>
          <p:cNvSpPr>
            <a:spLocks noGrp="1"/>
          </p:cNvSpPr>
          <p:nvPr>
            <p:ph type="sldNum" sz="quarter" idx="12"/>
          </p:nvPr>
        </p:nvSpPr>
        <p:spPr/>
        <p:txBody>
          <a:bodyPr/>
          <a:lstStyle/>
          <a:p>
            <a:fld id="{5D99DD2A-B520-4620-9B43-64B657BA2D42}" type="slidenum">
              <a:rPr lang="en-US" smtClean="0"/>
              <a:t>‹#›</a:t>
            </a:fld>
            <a:endParaRPr lang="en-US"/>
          </a:p>
        </p:txBody>
      </p:sp>
    </p:spTree>
    <p:extLst>
      <p:ext uri="{BB962C8B-B14F-4D97-AF65-F5344CB8AC3E}">
        <p14:creationId xmlns:p14="http://schemas.microsoft.com/office/powerpoint/2010/main" val="21358693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rtl="1">
              <a:defRPr/>
            </a:lvl1pPr>
          </a:lstStyle>
          <a:p>
            <a:r>
              <a:rPr lang="en-US" dirty="0"/>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84B7D2A-0DF8-424B-9572-B79AEBB2D9DC}" type="datetimeFigureOut">
              <a:rPr lang="en-US" smtClean="0"/>
              <a:t>6/4/19</a:t>
            </a:fld>
            <a:endParaRPr lang="en-US"/>
          </a:p>
        </p:txBody>
      </p:sp>
      <p:sp>
        <p:nvSpPr>
          <p:cNvPr id="6" name="Footer Placeholder 5"/>
          <p:cNvSpPr>
            <a:spLocks noGrp="1"/>
          </p:cNvSpPr>
          <p:nvPr>
            <p:ph type="ftr" sz="quarter" idx="11"/>
          </p:nvPr>
        </p:nvSpPr>
        <p:spPr/>
        <p:txBody>
          <a:bodyPr/>
          <a:lstStyle/>
          <a:p>
            <a:r>
              <a:rPr lang="en-ZA"/>
              <a:t>Add a Footer</a:t>
            </a:r>
            <a:endParaRPr lang="en-US" dirty="0"/>
          </a:p>
        </p:txBody>
      </p:sp>
      <p:sp>
        <p:nvSpPr>
          <p:cNvPr id="7" name="Slide Number Placeholder 6"/>
          <p:cNvSpPr>
            <a:spLocks noGrp="1"/>
          </p:cNvSpPr>
          <p:nvPr>
            <p:ph type="sldNum" sz="quarter" idx="12"/>
          </p:nvPr>
        </p:nvSpPr>
        <p:spPr/>
        <p:txBody>
          <a:bodyPr/>
          <a:lstStyle/>
          <a:p>
            <a:fld id="{5D99DD2A-B520-4620-9B43-64B657BA2D42}" type="slidenum">
              <a:rPr lang="en-US" smtClean="0"/>
              <a:t>‹#›</a:t>
            </a:fld>
            <a:endParaRPr lang="en-US"/>
          </a:p>
        </p:txBody>
      </p:sp>
      <p:sp>
        <p:nvSpPr>
          <p:cNvPr id="8" name="Rectangle: Rounded Corners 8">
            <a:extLst>
              <a:ext uri="{FF2B5EF4-FFF2-40B4-BE49-F238E27FC236}">
                <a16:creationId xmlns:a16="http://schemas.microsoft.com/office/drawing/2014/main" id="{E44449DE-635B-4B23-9B8B-C95A5B8764DB}"/>
              </a:ext>
            </a:extLst>
          </p:cNvPr>
          <p:cNvSpPr/>
          <p:nvPr userDrawn="1"/>
        </p:nvSpPr>
        <p:spPr>
          <a:xfrm>
            <a:off x="663356" y="1790228"/>
            <a:ext cx="10863358" cy="4080348"/>
          </a:xfrm>
          <a:prstGeom prst="roundRect">
            <a:avLst>
              <a:gd name="adj" fmla="val 2634"/>
            </a:avLst>
          </a:prstGeom>
          <a:solidFill>
            <a:schemeClr val="accent3">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E8539E0A-8009-4A6E-A7A1-5AEFA52206C3}"/>
              </a:ext>
              <a:ext uri="{C183D7F6-B498-43B3-948B-1728B52AA6E4}">
                <adec:decorative xmlns:adec="http://schemas.microsoft.com/office/drawing/2017/decorative" val="1"/>
              </a:ext>
            </a:extLst>
          </p:cNvPr>
          <p:cNvCxnSpPr>
            <a:cxnSpLocks/>
          </p:cNvCxnSpPr>
          <p:nvPr userDrawn="1"/>
        </p:nvCxnSpPr>
        <p:spPr>
          <a:xfrm flipV="1">
            <a:off x="57150" y="996911"/>
            <a:ext cx="3666" cy="491143"/>
          </a:xfrm>
          <a:prstGeom prst="line">
            <a:avLst/>
          </a:prstGeom>
          <a:ln w="127000" cap="sq">
            <a:solidFill>
              <a:schemeClr val="accent3"/>
            </a:solidFill>
            <a:miter lim="800000"/>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5158051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84B7D2A-0DF8-424B-9572-B79AEBB2D9DC}" type="datetimeFigureOut">
              <a:rPr lang="en-US" smtClean="0"/>
              <a:t>6/4/19</a:t>
            </a:fld>
            <a:endParaRPr lang="en-US"/>
          </a:p>
        </p:txBody>
      </p:sp>
      <p:sp>
        <p:nvSpPr>
          <p:cNvPr id="8" name="Footer Placeholder 7"/>
          <p:cNvSpPr>
            <a:spLocks noGrp="1"/>
          </p:cNvSpPr>
          <p:nvPr>
            <p:ph type="ftr" sz="quarter" idx="11"/>
          </p:nvPr>
        </p:nvSpPr>
        <p:spPr/>
        <p:txBody>
          <a:bodyPr/>
          <a:lstStyle/>
          <a:p>
            <a:r>
              <a:rPr lang="en-ZA"/>
              <a:t>Add a Footer</a:t>
            </a:r>
            <a:endParaRPr lang="en-US" dirty="0"/>
          </a:p>
        </p:txBody>
      </p:sp>
      <p:sp>
        <p:nvSpPr>
          <p:cNvPr id="9" name="Slide Number Placeholder 8"/>
          <p:cNvSpPr>
            <a:spLocks noGrp="1"/>
          </p:cNvSpPr>
          <p:nvPr>
            <p:ph type="sldNum" sz="quarter" idx="12"/>
          </p:nvPr>
        </p:nvSpPr>
        <p:spPr/>
        <p:txBody>
          <a:bodyPr/>
          <a:lstStyle/>
          <a:p>
            <a:fld id="{5D99DD2A-B520-4620-9B43-64B657BA2D42}" type="slidenum">
              <a:rPr lang="en-US" smtClean="0"/>
              <a:t>‹#›</a:t>
            </a:fld>
            <a:endParaRPr lang="en-US"/>
          </a:p>
        </p:txBody>
      </p:sp>
      <p:pic>
        <p:nvPicPr>
          <p:cNvPr id="10" name="Picture 9" descr="Celestia-R1---OverlayContentHD.png">
            <a:extLst>
              <a:ext uri="{FF2B5EF4-FFF2-40B4-BE49-F238E27FC236}">
                <a16:creationId xmlns:a16="http://schemas.microsoft.com/office/drawing/2014/main" id="{A1E35E73-B2F7-41DF-AAD2-58E6BE2710D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cxnSp>
        <p:nvCxnSpPr>
          <p:cNvPr id="11" name="Straight Connector 10">
            <a:extLst>
              <a:ext uri="{FF2B5EF4-FFF2-40B4-BE49-F238E27FC236}">
                <a16:creationId xmlns:a16="http://schemas.microsoft.com/office/drawing/2014/main" id="{8031B0A9-3E16-4C5B-A6CE-045BCB91A008}"/>
              </a:ext>
              <a:ext uri="{C183D7F6-B498-43B3-948B-1728B52AA6E4}">
                <adec:decorative xmlns:adec="http://schemas.microsoft.com/office/drawing/2017/decorative" val="1"/>
              </a:ext>
            </a:extLst>
          </p:cNvPr>
          <p:cNvCxnSpPr>
            <a:cxnSpLocks/>
          </p:cNvCxnSpPr>
          <p:nvPr userDrawn="1"/>
        </p:nvCxnSpPr>
        <p:spPr>
          <a:xfrm flipV="1">
            <a:off x="57150" y="939761"/>
            <a:ext cx="3666" cy="491143"/>
          </a:xfrm>
          <a:prstGeom prst="line">
            <a:avLst/>
          </a:prstGeom>
          <a:ln w="127000" cap="sq">
            <a:solidFill>
              <a:schemeClr val="accent3"/>
            </a:solidFill>
            <a:miter lim="800000"/>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955222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rtl="1">
              <a:defRPr/>
            </a:lvl1pPr>
          </a:lstStyle>
          <a:p>
            <a:r>
              <a:rPr lang="en-US" dirty="0"/>
              <a:t>Click to edit Master title style</a:t>
            </a:r>
          </a:p>
        </p:txBody>
      </p:sp>
      <p:sp>
        <p:nvSpPr>
          <p:cNvPr id="3" name="Date Placeholder 2"/>
          <p:cNvSpPr>
            <a:spLocks noGrp="1"/>
          </p:cNvSpPr>
          <p:nvPr>
            <p:ph type="dt" sz="half" idx="10"/>
          </p:nvPr>
        </p:nvSpPr>
        <p:spPr/>
        <p:txBody>
          <a:bodyPr/>
          <a:lstStyle/>
          <a:p>
            <a:pPr rtl="1"/>
            <a:fld id="{984B7D2A-0DF8-424B-9572-B79AEBB2D9DC}" type="datetimeFigureOut">
              <a:rPr lang="en-US" smtClean="0"/>
              <a:pPr rtl="1"/>
              <a:t>6/4/19</a:t>
            </a:fld>
            <a:endParaRPr lang="en-US" dirty="0"/>
          </a:p>
        </p:txBody>
      </p:sp>
      <p:sp>
        <p:nvSpPr>
          <p:cNvPr id="4" name="Footer Placeholder 3"/>
          <p:cNvSpPr>
            <a:spLocks noGrp="1"/>
          </p:cNvSpPr>
          <p:nvPr>
            <p:ph type="ftr" sz="quarter" idx="11"/>
          </p:nvPr>
        </p:nvSpPr>
        <p:spPr/>
        <p:txBody>
          <a:bodyPr/>
          <a:lstStyle/>
          <a:p>
            <a:pPr rtl="1"/>
            <a:r>
              <a:rPr lang="en-ZA" dirty="0"/>
              <a:t>Add a Footer</a:t>
            </a:r>
            <a:endParaRPr lang="en-US" dirty="0"/>
          </a:p>
        </p:txBody>
      </p:sp>
      <p:sp>
        <p:nvSpPr>
          <p:cNvPr id="5" name="Slide Number Placeholder 4"/>
          <p:cNvSpPr>
            <a:spLocks noGrp="1"/>
          </p:cNvSpPr>
          <p:nvPr>
            <p:ph type="sldNum" sz="quarter" idx="12"/>
          </p:nvPr>
        </p:nvSpPr>
        <p:spPr/>
        <p:txBody>
          <a:bodyPr/>
          <a:lstStyle/>
          <a:p>
            <a:fld id="{5D99DD2A-B520-4620-9B43-64B657BA2D42}" type="slidenum">
              <a:rPr lang="en-US" smtClean="0"/>
              <a:t>‹#›</a:t>
            </a:fld>
            <a:endParaRPr lang="en-US"/>
          </a:p>
        </p:txBody>
      </p:sp>
    </p:spTree>
    <p:extLst>
      <p:ext uri="{BB962C8B-B14F-4D97-AF65-F5344CB8AC3E}">
        <p14:creationId xmlns:p14="http://schemas.microsoft.com/office/powerpoint/2010/main" val="1059707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84B7D2A-0DF8-424B-9572-B79AEBB2D9DC}" type="datetimeFigureOut">
              <a:rPr lang="en-US" smtClean="0"/>
              <a:t>6/4/19</a:t>
            </a:fld>
            <a:endParaRPr lang="en-US" dirty="0"/>
          </a:p>
        </p:txBody>
      </p:sp>
      <p:sp>
        <p:nvSpPr>
          <p:cNvPr id="3" name="Footer Placeholder 2"/>
          <p:cNvSpPr>
            <a:spLocks noGrp="1"/>
          </p:cNvSpPr>
          <p:nvPr>
            <p:ph type="ftr" sz="quarter" idx="11"/>
          </p:nvPr>
        </p:nvSpPr>
        <p:spPr/>
        <p:txBody>
          <a:bodyPr/>
          <a:lstStyle/>
          <a:p>
            <a:r>
              <a:rPr lang="en-ZA"/>
              <a:t>Add a Footer</a:t>
            </a:r>
            <a:endParaRPr lang="en-US" dirty="0"/>
          </a:p>
        </p:txBody>
      </p:sp>
      <p:sp>
        <p:nvSpPr>
          <p:cNvPr id="4" name="Slide Number Placeholder 3"/>
          <p:cNvSpPr>
            <a:spLocks noGrp="1"/>
          </p:cNvSpPr>
          <p:nvPr>
            <p:ph type="sldNum" sz="quarter" idx="12"/>
          </p:nvPr>
        </p:nvSpPr>
        <p:spPr/>
        <p:txBody>
          <a:bodyPr/>
          <a:lstStyle/>
          <a:p>
            <a:fld id="{5D99DD2A-B520-4620-9B43-64B657BA2D42}" type="slidenum">
              <a:rPr lang="en-US" smtClean="0"/>
              <a:t>‹#›</a:t>
            </a:fld>
            <a:endParaRPr lang="en-US"/>
          </a:p>
        </p:txBody>
      </p:sp>
    </p:spTree>
    <p:extLst>
      <p:ext uri="{BB962C8B-B14F-4D97-AF65-F5344CB8AC3E}">
        <p14:creationId xmlns:p14="http://schemas.microsoft.com/office/powerpoint/2010/main" val="40859931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84B7D2A-0DF8-424B-9572-B79AEBB2D9DC}" type="datetimeFigureOut">
              <a:rPr lang="en-US" smtClean="0"/>
              <a:t>6/4/19</a:t>
            </a:fld>
            <a:endParaRPr lang="en-US"/>
          </a:p>
        </p:txBody>
      </p:sp>
      <p:sp>
        <p:nvSpPr>
          <p:cNvPr id="6" name="Footer Placeholder 5"/>
          <p:cNvSpPr>
            <a:spLocks noGrp="1"/>
          </p:cNvSpPr>
          <p:nvPr>
            <p:ph type="ftr" sz="quarter" idx="11"/>
          </p:nvPr>
        </p:nvSpPr>
        <p:spPr/>
        <p:txBody>
          <a:bodyPr/>
          <a:lstStyle/>
          <a:p>
            <a:r>
              <a:rPr lang="en-ZA"/>
              <a:t>Add a Footer</a:t>
            </a:r>
            <a:endParaRPr lang="en-US" dirty="0"/>
          </a:p>
        </p:txBody>
      </p:sp>
      <p:sp>
        <p:nvSpPr>
          <p:cNvPr id="7" name="Slide Number Placeholder 6"/>
          <p:cNvSpPr>
            <a:spLocks noGrp="1"/>
          </p:cNvSpPr>
          <p:nvPr>
            <p:ph type="sldNum" sz="quarter" idx="12"/>
          </p:nvPr>
        </p:nvSpPr>
        <p:spPr/>
        <p:txBody>
          <a:bodyPr/>
          <a:lstStyle/>
          <a:p>
            <a:fld id="{5D99DD2A-B520-4620-9B43-64B657BA2D42}" type="slidenum">
              <a:rPr lang="en-US" smtClean="0"/>
              <a:t>‹#›</a:t>
            </a:fld>
            <a:endParaRPr lang="en-US"/>
          </a:p>
        </p:txBody>
      </p:sp>
    </p:spTree>
    <p:extLst>
      <p:ext uri="{BB962C8B-B14F-4D97-AF65-F5344CB8AC3E}">
        <p14:creationId xmlns:p14="http://schemas.microsoft.com/office/powerpoint/2010/main" val="9694773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84B7D2A-0DF8-424B-9572-B79AEBB2D9DC}" type="datetimeFigureOut">
              <a:rPr lang="en-US" smtClean="0"/>
              <a:t>6/4/19</a:t>
            </a:fld>
            <a:endParaRPr lang="en-US"/>
          </a:p>
        </p:txBody>
      </p:sp>
      <p:sp>
        <p:nvSpPr>
          <p:cNvPr id="6" name="Footer Placeholder 5"/>
          <p:cNvSpPr>
            <a:spLocks noGrp="1"/>
          </p:cNvSpPr>
          <p:nvPr>
            <p:ph type="ftr" sz="quarter" idx="11"/>
          </p:nvPr>
        </p:nvSpPr>
        <p:spPr/>
        <p:txBody>
          <a:bodyPr/>
          <a:lstStyle/>
          <a:p>
            <a:r>
              <a:rPr lang="en-ZA"/>
              <a:t>Add a Footer</a:t>
            </a:r>
            <a:endParaRPr lang="en-US" dirty="0"/>
          </a:p>
        </p:txBody>
      </p:sp>
      <p:sp>
        <p:nvSpPr>
          <p:cNvPr id="7" name="Slide Number Placeholder 6"/>
          <p:cNvSpPr>
            <a:spLocks noGrp="1"/>
          </p:cNvSpPr>
          <p:nvPr>
            <p:ph type="sldNum" sz="quarter" idx="12"/>
          </p:nvPr>
        </p:nvSpPr>
        <p:spPr/>
        <p:txBody>
          <a:bodyPr/>
          <a:lstStyle/>
          <a:p>
            <a:fld id="{5D99DD2A-B520-4620-9B43-64B657BA2D42}" type="slidenum">
              <a:rPr lang="en-US" smtClean="0"/>
              <a:t>‹#›</a:t>
            </a:fld>
            <a:endParaRPr lang="en-US"/>
          </a:p>
        </p:txBody>
      </p:sp>
    </p:spTree>
    <p:extLst>
      <p:ext uri="{BB962C8B-B14F-4D97-AF65-F5344CB8AC3E}">
        <p14:creationId xmlns:p14="http://schemas.microsoft.com/office/powerpoint/2010/main" val="21763165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84B7D2A-0DF8-424B-9572-B79AEBB2D9DC}" type="datetimeFigureOut">
              <a:rPr lang="en-US" smtClean="0"/>
              <a:t>6/4/19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ZA"/>
              <a:t>Add a Footer</a:t>
            </a:r>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D99DD2A-B520-4620-9B43-64B657BA2D42}" type="slidenum">
              <a:rPr lang="en-US" smtClean="0"/>
              <a:t>‹#›</a:t>
            </a:fld>
            <a:endParaRPr lang="en-US"/>
          </a:p>
        </p:txBody>
      </p:sp>
    </p:spTree>
    <p:extLst>
      <p:ext uri="{BB962C8B-B14F-4D97-AF65-F5344CB8AC3E}">
        <p14:creationId xmlns:p14="http://schemas.microsoft.com/office/powerpoint/2010/main" val="1145217148"/>
      </p:ext>
    </p:extLst>
  </p:cSld>
  <p:clrMap bg1="dk1" tx1="lt1" bg2="dk2" tx2="lt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3718" r:id="rId11"/>
    <p:sldLayoutId id="2147483669" r:id="rId12"/>
    <p:sldLayoutId id="2147483680" r:id="rId13"/>
  </p:sldLayoutIdLst>
  <p:txStyles>
    <p:titleStyle>
      <a:lvl1pPr algn="ctr"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just"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just"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just"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just"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just"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4.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1.jpg"/></Relationships>
</file>

<file path=ppt/slides/_rels/slide3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37.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pillar icon">
            <a:extLst>
              <a:ext uri="{FF2B5EF4-FFF2-40B4-BE49-F238E27FC236}">
                <a16:creationId xmlns:a16="http://schemas.microsoft.com/office/drawing/2014/main" id="{FC7E2CCC-C53E-454B-9DE0-F2484BA0FF9D}"/>
              </a:ext>
              <a:ext uri="{C183D7F6-B498-43B3-948B-1728B52AA6E4}">
                <adec:decorative xmlns:adec="http://schemas.microsoft.com/office/drawing/2017/decorative" val="1"/>
              </a:ext>
            </a:extLst>
          </p:cNvPr>
          <p:cNvPicPr>
            <a:picLocks/>
          </p:cNvPicPr>
          <p:nvPr/>
        </p:nvPicPr>
        <p:blipFill>
          <a:blip r:embed="rId2"/>
          <a:stretch>
            <a:fillRect/>
          </a:stretch>
        </p:blipFill>
        <p:spPr>
          <a:xfrm>
            <a:off x="9353939" y="1697038"/>
            <a:ext cx="1905000" cy="1905000"/>
          </a:xfrm>
          <a:prstGeom prst="rect">
            <a:avLst/>
          </a:prstGeom>
          <a:ln>
            <a:noFill/>
          </a:ln>
        </p:spPr>
      </p:pic>
      <p:sp>
        <p:nvSpPr>
          <p:cNvPr id="2" name="Title 1">
            <a:extLst>
              <a:ext uri="{FF2B5EF4-FFF2-40B4-BE49-F238E27FC236}">
                <a16:creationId xmlns:a16="http://schemas.microsoft.com/office/drawing/2014/main" id="{7635B398-1E7F-44AD-8356-8345134C958C}"/>
              </a:ext>
            </a:extLst>
          </p:cNvPr>
          <p:cNvSpPr>
            <a:spLocks noGrp="1"/>
          </p:cNvSpPr>
          <p:nvPr>
            <p:ph type="ctrTitle"/>
          </p:nvPr>
        </p:nvSpPr>
        <p:spPr/>
        <p:txBody>
          <a:bodyPr>
            <a:normAutofit/>
          </a:bodyPr>
          <a:lstStyle/>
          <a:p>
            <a:r>
              <a:rPr lang="he-IL" dirty="0">
                <a:latin typeface="FrankRuehl" panose="020E0503060101010101" pitchFamily="34" charset="-79"/>
                <a:cs typeface="FrankRuehl" panose="020E0503060101010101" pitchFamily="34" charset="-79"/>
              </a:rPr>
              <a:t>מאכילס לאלכסנדר הגדול</a:t>
            </a:r>
            <a:br>
              <a:rPr lang="he-IL" dirty="0">
                <a:latin typeface="FrankRuehl" panose="020E0503060101010101" pitchFamily="34" charset="-79"/>
                <a:cs typeface="FrankRuehl" panose="020E0503060101010101" pitchFamily="34" charset="-79"/>
              </a:rPr>
            </a:br>
            <a:r>
              <a:rPr lang="he-IL" sz="4400" dirty="0">
                <a:latin typeface="FrankRuehl" panose="020E0503060101010101" pitchFamily="34" charset="-79"/>
                <a:cs typeface="FrankRuehl" panose="020E0503060101010101" pitchFamily="34" charset="-79"/>
              </a:rPr>
              <a:t>עלייתה (ונפילתה) של יוון הקלאסית</a:t>
            </a:r>
            <a:endParaRPr lang="en-US" sz="4400" dirty="0">
              <a:latin typeface="FrankRuehl" panose="020E0503060101010101" pitchFamily="34" charset="-79"/>
              <a:cs typeface="FrankRuehl" panose="020E0503060101010101" pitchFamily="34" charset="-79"/>
            </a:endParaRPr>
          </a:p>
        </p:txBody>
      </p:sp>
      <p:sp>
        <p:nvSpPr>
          <p:cNvPr id="3" name="Subtitle 2">
            <a:extLst>
              <a:ext uri="{FF2B5EF4-FFF2-40B4-BE49-F238E27FC236}">
                <a16:creationId xmlns:a16="http://schemas.microsoft.com/office/drawing/2014/main" id="{852A3D91-AB3F-4EDF-B87E-FDDF6C5DC4CF}"/>
              </a:ext>
            </a:extLst>
          </p:cNvPr>
          <p:cNvSpPr>
            <a:spLocks noGrp="1"/>
          </p:cNvSpPr>
          <p:nvPr>
            <p:ph type="subTitle" idx="1"/>
          </p:nvPr>
        </p:nvSpPr>
        <p:spPr>
          <a:xfrm>
            <a:off x="1524000" y="3602038"/>
            <a:ext cx="9144000" cy="2425538"/>
          </a:xfrm>
        </p:spPr>
        <p:txBody>
          <a:bodyPr>
            <a:normAutofit/>
          </a:bodyPr>
          <a:lstStyle/>
          <a:p>
            <a:endParaRPr lang="he-IL" dirty="0">
              <a:latin typeface="FrankRuehl" panose="020E0503060101010101" pitchFamily="34" charset="-79"/>
              <a:cs typeface="FrankRuehl" panose="020E0503060101010101" pitchFamily="34" charset="-79"/>
            </a:endParaRPr>
          </a:p>
          <a:p>
            <a:endParaRPr lang="he-IL" dirty="0">
              <a:latin typeface="FrankRuehl" panose="020E0503060101010101" pitchFamily="34" charset="-79"/>
              <a:cs typeface="FrankRuehl" panose="020E0503060101010101" pitchFamily="34" charset="-79"/>
            </a:endParaRPr>
          </a:p>
          <a:p>
            <a:endParaRPr lang="he-IL" dirty="0">
              <a:latin typeface="FrankRuehl" panose="020E0503060101010101" pitchFamily="34" charset="-79"/>
              <a:cs typeface="FrankRuehl" panose="020E0503060101010101" pitchFamily="34" charset="-79"/>
            </a:endParaRPr>
          </a:p>
          <a:p>
            <a:r>
              <a:rPr lang="he-IL" dirty="0">
                <a:latin typeface="FrankRuehl" panose="020E0503060101010101" pitchFamily="34" charset="-79"/>
                <a:cs typeface="FrankRuehl" panose="020E0503060101010101" pitchFamily="34" charset="-79"/>
              </a:rPr>
              <a:t>אביב 2019</a:t>
            </a:r>
          </a:p>
          <a:p>
            <a:r>
              <a:rPr lang="he-IL" dirty="0">
                <a:latin typeface="FrankRuehl" panose="020E0503060101010101" pitchFamily="34" charset="-79"/>
                <a:cs typeface="FrankRuehl" panose="020E0503060101010101" pitchFamily="34" charset="-79"/>
              </a:rPr>
              <a:t> המחלקה ללימודים הומניסטיים</a:t>
            </a:r>
            <a:endParaRPr lang="en-US" dirty="0">
              <a:latin typeface="FrankRuehl" panose="020E0503060101010101" pitchFamily="34" charset="-79"/>
              <a:cs typeface="FrankRuehl" panose="020E0503060101010101" pitchFamily="34" charset="-79"/>
            </a:endParaRPr>
          </a:p>
          <a:p>
            <a:endParaRPr lang="en-US" dirty="0"/>
          </a:p>
          <a:p>
            <a:endParaRPr lang="en-US" dirty="0"/>
          </a:p>
        </p:txBody>
      </p:sp>
    </p:spTree>
    <p:extLst>
      <p:ext uri="{BB962C8B-B14F-4D97-AF65-F5344CB8AC3E}">
        <p14:creationId xmlns:p14="http://schemas.microsoft.com/office/powerpoint/2010/main" val="23527490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b="1" dirty="0"/>
              <a:t>משפטו של סוקרטס</a:t>
            </a:r>
            <a:br>
              <a:rPr lang="en-US" b="1" dirty="0"/>
            </a:br>
            <a:r>
              <a:rPr lang="he-IL" sz="3200" b="1" dirty="0"/>
              <a:t>399 לפנה"ס</a:t>
            </a:r>
            <a:endParaRPr lang="en-US" sz="3200" b="1" dirty="0"/>
          </a:p>
        </p:txBody>
      </p:sp>
      <p:sp>
        <p:nvSpPr>
          <p:cNvPr id="3" name="Content Placeholder 2"/>
          <p:cNvSpPr>
            <a:spLocks noGrp="1"/>
          </p:cNvSpPr>
          <p:nvPr>
            <p:ph idx="1"/>
          </p:nvPr>
        </p:nvSpPr>
        <p:spPr>
          <a:xfrm>
            <a:off x="4394200" y="1825625"/>
            <a:ext cx="6959600" cy="4351338"/>
          </a:xfrm>
        </p:spPr>
        <p:txBody>
          <a:bodyPr>
            <a:normAutofit fontScale="92500" lnSpcReduction="20000"/>
          </a:bodyPr>
          <a:lstStyle/>
          <a:p>
            <a:pPr marL="0" indent="0">
              <a:buNone/>
            </a:pPr>
            <a:r>
              <a:rPr lang="he-IL" b="1" dirty="0">
                <a:solidFill>
                  <a:schemeClr val="accent4">
                    <a:lumMod val="20000"/>
                    <a:lumOff val="80000"/>
                  </a:schemeClr>
                </a:solidFill>
              </a:rPr>
              <a:t>תורתו של סוקרטס (</a:t>
            </a:r>
            <a:r>
              <a:rPr lang="en-US" b="1" dirty="0">
                <a:solidFill>
                  <a:schemeClr val="accent4">
                    <a:lumMod val="20000"/>
                    <a:lumOff val="80000"/>
                  </a:schemeClr>
                </a:solidFill>
              </a:rPr>
              <a:t>Socrates</a:t>
            </a:r>
            <a:r>
              <a:rPr lang="he-IL" b="1" dirty="0">
                <a:solidFill>
                  <a:schemeClr val="accent4">
                    <a:lumMod val="20000"/>
                    <a:lumOff val="80000"/>
                  </a:schemeClr>
                </a:solidFill>
              </a:rPr>
              <a:t>)</a:t>
            </a:r>
          </a:p>
          <a:p>
            <a:r>
              <a:rPr lang="he-IL" dirty="0"/>
              <a:t>כל המעלות הטובות הינן היבט מסוים של הטוב (</a:t>
            </a:r>
            <a:r>
              <a:rPr lang="en-US" dirty="0"/>
              <a:t>Goodness</a:t>
            </a:r>
            <a:r>
              <a:rPr lang="he-IL" dirty="0"/>
              <a:t>)</a:t>
            </a:r>
          </a:p>
          <a:p>
            <a:r>
              <a:rPr lang="he-IL" dirty="0"/>
              <a:t>אין אדם אשר עושה מעשה רע ביודעין</a:t>
            </a:r>
          </a:p>
          <a:p>
            <a:r>
              <a:rPr lang="he-IL" dirty="0"/>
              <a:t>העיסוק בפילוסופיה מעניק לבני אדם את היכולת לזהות מהו טוב, וכיוצא בזאת להתנהג באדיבות אחד לשני</a:t>
            </a:r>
          </a:p>
          <a:p>
            <a:pPr marL="0" indent="0">
              <a:buNone/>
            </a:pPr>
            <a:r>
              <a:rPr lang="he-IL" b="1" dirty="0">
                <a:solidFill>
                  <a:schemeClr val="accent4">
                    <a:lumMod val="20000"/>
                    <a:lumOff val="80000"/>
                  </a:schemeClr>
                </a:solidFill>
              </a:rPr>
              <a:t>טכניקה הלימוד של סוקרטס</a:t>
            </a:r>
          </a:p>
          <a:p>
            <a:r>
              <a:rPr lang="he-IL" dirty="0"/>
              <a:t>דיאלקטיה: שיטה להשגת האמת באמצעות שיח</a:t>
            </a:r>
          </a:p>
          <a:p>
            <a:r>
              <a:rPr lang="he-IL" dirty="0"/>
              <a:t>חקירה שמטרתה להדגיש סטירות</a:t>
            </a:r>
          </a:p>
          <a:p>
            <a:pPr marL="0" indent="0">
              <a:buNone/>
            </a:pPr>
            <a:r>
              <a:rPr lang="he-IL" b="1" dirty="0">
                <a:solidFill>
                  <a:schemeClr val="accent4">
                    <a:lumMod val="40000"/>
                    <a:lumOff val="60000"/>
                  </a:schemeClr>
                </a:solidFill>
              </a:rPr>
              <a:t>משפטו של סוקרטס, 399 לפנה"ס</a:t>
            </a:r>
            <a:endParaRPr lang="en-US" b="1" dirty="0">
              <a:solidFill>
                <a:schemeClr val="accent4">
                  <a:lumMod val="40000"/>
                  <a:lumOff val="60000"/>
                </a:schemeClr>
              </a:solidFill>
            </a:endParaRPr>
          </a:p>
          <a:p>
            <a:r>
              <a:rPr lang="he-IL" dirty="0"/>
              <a:t>כתב האישום: כפירה באלים והשחתת הנוער</a:t>
            </a:r>
          </a:p>
          <a:p>
            <a:r>
              <a:rPr lang="he-IL" dirty="0"/>
              <a:t>גזר הדין: מוות</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2151856"/>
            <a:ext cx="3538590" cy="3698875"/>
          </a:xfrm>
          <a:prstGeom prst="rect">
            <a:avLst/>
          </a:prstGeom>
        </p:spPr>
      </p:pic>
    </p:spTree>
    <p:extLst>
      <p:ext uri="{BB962C8B-B14F-4D97-AF65-F5344CB8AC3E}">
        <p14:creationId xmlns:p14="http://schemas.microsoft.com/office/powerpoint/2010/main" val="28508318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b="1" dirty="0"/>
              <a:t>ההגמוניה הספרטנית</a:t>
            </a:r>
            <a:endParaRPr lang="en-US" b="1" dirty="0"/>
          </a:p>
        </p:txBody>
      </p:sp>
      <p:sp>
        <p:nvSpPr>
          <p:cNvPr id="3" name="Content Placeholder 2"/>
          <p:cNvSpPr>
            <a:spLocks noGrp="1"/>
          </p:cNvSpPr>
          <p:nvPr>
            <p:ph idx="1"/>
          </p:nvPr>
        </p:nvSpPr>
        <p:spPr>
          <a:xfrm>
            <a:off x="5312960" y="1825625"/>
            <a:ext cx="6040840" cy="4351338"/>
          </a:xfrm>
        </p:spPr>
        <p:txBody>
          <a:bodyPr/>
          <a:lstStyle/>
          <a:p>
            <a:pPr marL="0" indent="0">
              <a:buNone/>
            </a:pPr>
            <a:r>
              <a:rPr lang="he-IL" b="1" dirty="0">
                <a:solidFill>
                  <a:schemeClr val="accent2">
                    <a:lumMod val="20000"/>
                    <a:lumOff val="80000"/>
                  </a:schemeClr>
                </a:solidFill>
              </a:rPr>
              <a:t>עליונות ספרטנית</a:t>
            </a:r>
          </a:p>
          <a:p>
            <a:r>
              <a:rPr lang="he-IL" dirty="0"/>
              <a:t>הגמון</a:t>
            </a:r>
            <a:r>
              <a:rPr lang="en-US" dirty="0"/>
              <a:t> </a:t>
            </a:r>
            <a:r>
              <a:rPr lang="el-GR" dirty="0"/>
              <a:t>ἡγεμών</a:t>
            </a:r>
            <a:r>
              <a:rPr lang="en-US" dirty="0"/>
              <a:t> -  </a:t>
            </a:r>
            <a:r>
              <a:rPr lang="he-IL" dirty="0"/>
              <a:t>- </a:t>
            </a:r>
            <a:r>
              <a:rPr lang="en-US" i="1" dirty="0" err="1"/>
              <a:t>hēgemṓn</a:t>
            </a:r>
            <a:endParaRPr lang="he-IL" i="1" dirty="0"/>
          </a:p>
          <a:p>
            <a:r>
              <a:rPr lang="he-IL" dirty="0"/>
              <a:t>ממערכת דו-קוטבית למערכת חד-קוטבית </a:t>
            </a:r>
          </a:p>
          <a:p>
            <a:r>
              <a:rPr lang="he-IL" dirty="0"/>
              <a:t>הספרטנים מיישמים מדיניות-חוץ אגרסיבית</a:t>
            </a:r>
          </a:p>
          <a:p>
            <a:pPr marL="0" indent="0">
              <a:buNone/>
            </a:pPr>
            <a:r>
              <a:rPr lang="he-IL" b="1" dirty="0">
                <a:solidFill>
                  <a:schemeClr val="accent2">
                    <a:lumMod val="20000"/>
                    <a:lumOff val="80000"/>
                  </a:schemeClr>
                </a:solidFill>
              </a:rPr>
              <a:t>מדוע אתונה לא הושמדה עד היסוד?</a:t>
            </a:r>
          </a:p>
          <a:p>
            <a:r>
              <a:rPr lang="he-IL" dirty="0"/>
              <a:t>תבאי וקורינתוס דרשו להחריב את אתונה</a:t>
            </a:r>
          </a:p>
          <a:p>
            <a:r>
              <a:rPr lang="he-IL" dirty="0"/>
              <a:t>הספרטנים חששו מהתעצמותן של קורינתוס ותבאי</a:t>
            </a:r>
          </a:p>
          <a:p>
            <a:r>
              <a:rPr lang="he-IL" dirty="0"/>
              <a:t>אתונה הפכה למדינת חסות של ספרטה</a:t>
            </a:r>
          </a:p>
          <a:p>
            <a:pPr marL="0" indent="0">
              <a:buNone/>
            </a:pP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2056991"/>
            <a:ext cx="4334940" cy="3888606"/>
          </a:xfrm>
          <a:prstGeom prst="rect">
            <a:avLst/>
          </a:prstGeom>
        </p:spPr>
      </p:pic>
    </p:spTree>
    <p:extLst>
      <p:ext uri="{BB962C8B-B14F-4D97-AF65-F5344CB8AC3E}">
        <p14:creationId xmlns:p14="http://schemas.microsoft.com/office/powerpoint/2010/main" val="10283808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b="1" dirty="0"/>
              <a:t>מדיניות החוץ הספרטנית</a:t>
            </a:r>
            <a:endParaRPr lang="en-US" b="1" dirty="0"/>
          </a:p>
        </p:txBody>
      </p:sp>
      <p:sp>
        <p:nvSpPr>
          <p:cNvPr id="3" name="Content Placeholder 2"/>
          <p:cNvSpPr>
            <a:spLocks noGrp="1"/>
          </p:cNvSpPr>
          <p:nvPr>
            <p:ph idx="1"/>
          </p:nvPr>
        </p:nvSpPr>
        <p:spPr>
          <a:xfrm>
            <a:off x="5638800" y="1825625"/>
            <a:ext cx="5715000" cy="4351338"/>
          </a:xfrm>
        </p:spPr>
        <p:txBody>
          <a:bodyPr>
            <a:normAutofit fontScale="92500" lnSpcReduction="20000"/>
          </a:bodyPr>
          <a:lstStyle/>
          <a:p>
            <a:pPr marL="0" indent="0">
              <a:buNone/>
            </a:pPr>
            <a:r>
              <a:rPr lang="he-IL" dirty="0"/>
              <a:t>כינון משטרים נאמנים לספרטה</a:t>
            </a:r>
          </a:p>
          <a:p>
            <a:r>
              <a:rPr lang="he-IL" dirty="0"/>
              <a:t>דקרכיות באיוניה</a:t>
            </a:r>
          </a:p>
          <a:p>
            <a:r>
              <a:rPr lang="he-IL" dirty="0"/>
              <a:t>שלטון השלושים באתונה</a:t>
            </a:r>
          </a:p>
          <a:p>
            <a:r>
              <a:rPr lang="he-IL" dirty="0"/>
              <a:t>הצבת מושלים צבאיים וחילות משמר בנקודות מפתח</a:t>
            </a:r>
          </a:p>
          <a:p>
            <a:pPr marL="0" indent="0">
              <a:buNone/>
            </a:pPr>
            <a:r>
              <a:rPr lang="he-IL" dirty="0"/>
              <a:t>מדיניות חוץ אגרסיבית</a:t>
            </a:r>
          </a:p>
          <a:p>
            <a:r>
              <a:rPr lang="he-IL" dirty="0"/>
              <a:t>התערבות בפוליטיקה הפנימית של מקדוניה ותסליה</a:t>
            </a:r>
          </a:p>
          <a:p>
            <a:r>
              <a:rPr lang="he-IL" dirty="0"/>
              <a:t>חיסול הסיעה הדמוקרטית באי תאסוס</a:t>
            </a:r>
          </a:p>
          <a:p>
            <a:r>
              <a:rPr lang="he-IL" dirty="0"/>
              <a:t>דיוניסיוס הופך לטיראן סירקוזאי באמצעות סיוע טיראני</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2229644"/>
            <a:ext cx="4635817" cy="3543300"/>
          </a:xfrm>
          <a:prstGeom prst="rect">
            <a:avLst/>
          </a:prstGeom>
        </p:spPr>
      </p:pic>
      <p:sp>
        <p:nvSpPr>
          <p:cNvPr id="5" name="TextBox 4"/>
          <p:cNvSpPr txBox="1"/>
          <p:nvPr/>
        </p:nvSpPr>
        <p:spPr>
          <a:xfrm>
            <a:off x="5626100" y="2971800"/>
            <a:ext cx="65" cy="276999"/>
          </a:xfrm>
          <a:prstGeom prst="rect">
            <a:avLst/>
          </a:prstGeom>
          <a:noFill/>
        </p:spPr>
        <p:txBody>
          <a:bodyPr wrap="none" lIns="0" tIns="0" rIns="0" bIns="0" rtlCol="0">
            <a:spAutoFit/>
          </a:bodyPr>
          <a:lstStyle/>
          <a:p>
            <a:endParaRPr lang="en-US" dirty="0"/>
          </a:p>
        </p:txBody>
      </p:sp>
      <p:sp>
        <p:nvSpPr>
          <p:cNvPr id="7" name="Down Arrow 6"/>
          <p:cNvSpPr/>
          <p:nvPr/>
        </p:nvSpPr>
        <p:spPr>
          <a:xfrm>
            <a:off x="4392613" y="2971800"/>
            <a:ext cx="93663" cy="101600"/>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Down Arrow 7"/>
          <p:cNvSpPr/>
          <p:nvPr/>
        </p:nvSpPr>
        <p:spPr>
          <a:xfrm>
            <a:off x="4690269" y="3147199"/>
            <a:ext cx="93663" cy="101600"/>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Down Arrow 8"/>
          <p:cNvSpPr/>
          <p:nvPr/>
        </p:nvSpPr>
        <p:spPr>
          <a:xfrm>
            <a:off x="4764088" y="3367087"/>
            <a:ext cx="93663" cy="101600"/>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Down Arrow 9"/>
          <p:cNvSpPr/>
          <p:nvPr/>
        </p:nvSpPr>
        <p:spPr>
          <a:xfrm>
            <a:off x="4764088" y="3579018"/>
            <a:ext cx="93663" cy="101600"/>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Down Arrow 10"/>
          <p:cNvSpPr/>
          <p:nvPr/>
        </p:nvSpPr>
        <p:spPr>
          <a:xfrm>
            <a:off x="4670425" y="3757613"/>
            <a:ext cx="93663" cy="101600"/>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Down Arrow 11"/>
          <p:cNvSpPr/>
          <p:nvPr/>
        </p:nvSpPr>
        <p:spPr>
          <a:xfrm>
            <a:off x="4857751" y="3899694"/>
            <a:ext cx="93663" cy="101600"/>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Down Arrow 12"/>
          <p:cNvSpPr/>
          <p:nvPr/>
        </p:nvSpPr>
        <p:spPr>
          <a:xfrm>
            <a:off x="4545013" y="3124200"/>
            <a:ext cx="93663" cy="101600"/>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Down Arrow 13"/>
          <p:cNvSpPr/>
          <p:nvPr/>
        </p:nvSpPr>
        <p:spPr>
          <a:xfrm>
            <a:off x="4904582" y="4067175"/>
            <a:ext cx="93663" cy="101600"/>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Down Arrow 14"/>
          <p:cNvSpPr/>
          <p:nvPr/>
        </p:nvSpPr>
        <p:spPr>
          <a:xfrm>
            <a:off x="3340101" y="3860782"/>
            <a:ext cx="93663" cy="101600"/>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Down Arrow 15"/>
          <p:cNvSpPr/>
          <p:nvPr/>
        </p:nvSpPr>
        <p:spPr>
          <a:xfrm>
            <a:off x="2768601" y="3197999"/>
            <a:ext cx="93663" cy="101600"/>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Down Arrow 16"/>
          <p:cNvSpPr/>
          <p:nvPr/>
        </p:nvSpPr>
        <p:spPr>
          <a:xfrm>
            <a:off x="2889886" y="3124200"/>
            <a:ext cx="93663" cy="101600"/>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Down Arrow 17"/>
          <p:cNvSpPr/>
          <p:nvPr/>
        </p:nvSpPr>
        <p:spPr>
          <a:xfrm>
            <a:off x="2354263" y="2652712"/>
            <a:ext cx="93663" cy="101600"/>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Down Arrow 18"/>
          <p:cNvSpPr/>
          <p:nvPr/>
        </p:nvSpPr>
        <p:spPr>
          <a:xfrm>
            <a:off x="2979613" y="2443162"/>
            <a:ext cx="93663" cy="101600"/>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Down Arrow 19"/>
          <p:cNvSpPr/>
          <p:nvPr/>
        </p:nvSpPr>
        <p:spPr>
          <a:xfrm>
            <a:off x="3659188" y="2430442"/>
            <a:ext cx="93663" cy="101600"/>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750894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b="1" dirty="0"/>
              <a:t>ספרטה וקשיי ההגמוניה</a:t>
            </a:r>
            <a:endParaRPr lang="en-US" b="1" dirty="0"/>
          </a:p>
        </p:txBody>
      </p:sp>
      <p:sp>
        <p:nvSpPr>
          <p:cNvPr id="3" name="Content Placeholder 2"/>
          <p:cNvSpPr>
            <a:spLocks noGrp="1"/>
          </p:cNvSpPr>
          <p:nvPr>
            <p:ph idx="1"/>
          </p:nvPr>
        </p:nvSpPr>
        <p:spPr>
          <a:xfrm>
            <a:off x="5562600" y="1825625"/>
            <a:ext cx="5791200" cy="4351338"/>
          </a:xfrm>
        </p:spPr>
        <p:txBody>
          <a:bodyPr/>
          <a:lstStyle/>
          <a:p>
            <a:r>
              <a:rPr lang="he-IL" dirty="0"/>
              <a:t>ליסנדר צובר כוח והשפעה שמאיימים על יציבותה של מערכת השלטון הספרטנית</a:t>
            </a:r>
          </a:p>
          <a:p>
            <a:pPr lvl="1"/>
            <a:r>
              <a:rPr lang="he-IL" dirty="0"/>
              <a:t>מאבקי כוח בפוליטיקה הספרטנית</a:t>
            </a:r>
          </a:p>
          <a:p>
            <a:r>
              <a:rPr lang="he-IL" dirty="0"/>
              <a:t>עושר זורם לספרטה</a:t>
            </a:r>
          </a:p>
          <a:p>
            <a:r>
              <a:rPr lang="he-IL" dirty="0"/>
              <a:t>ספרטה חשופה להשפעה של גורמים זרים</a:t>
            </a:r>
          </a:p>
          <a:p>
            <a:r>
              <a:rPr lang="he-IL" dirty="0"/>
              <a:t>ירידה בפופולריות של ספרטה</a:t>
            </a:r>
          </a:p>
          <a:p>
            <a:pPr lvl="1"/>
            <a:r>
              <a:rPr lang="he-IL" dirty="0"/>
              <a:t>הקורינתים ממורמרים</a:t>
            </a:r>
          </a:p>
          <a:p>
            <a:pPr lvl="1"/>
            <a:r>
              <a:rPr lang="he-IL" dirty="0"/>
              <a:t>האיונים מבינים שהספרטנים באו כדי להישאר</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1690688"/>
            <a:ext cx="4273359" cy="4316094"/>
          </a:xfrm>
          <a:prstGeom prst="rect">
            <a:avLst/>
          </a:prstGeom>
        </p:spPr>
      </p:pic>
    </p:spTree>
    <p:extLst>
      <p:ext uri="{BB962C8B-B14F-4D97-AF65-F5344CB8AC3E}">
        <p14:creationId xmlns:p14="http://schemas.microsoft.com/office/powerpoint/2010/main" val="11919775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rtl="1"/>
            <a:r>
              <a:rPr lang="he-IL" b="1" dirty="0"/>
              <a:t>קסנופון</a:t>
            </a:r>
            <a:r>
              <a:rPr lang="en-US" b="1" dirty="0"/>
              <a:t> </a:t>
            </a:r>
            <a:r>
              <a:rPr lang="he-IL" b="1" dirty="0"/>
              <a:t> בן גרילוֹס</a:t>
            </a:r>
            <a:endParaRPr lang="en-US" b="1" dirty="0"/>
          </a:p>
        </p:txBody>
      </p:sp>
      <p:sp>
        <p:nvSpPr>
          <p:cNvPr id="3" name="Content Placeholder 2"/>
          <p:cNvSpPr>
            <a:spLocks noGrp="1"/>
          </p:cNvSpPr>
          <p:nvPr>
            <p:ph idx="1"/>
          </p:nvPr>
        </p:nvSpPr>
        <p:spPr>
          <a:xfrm>
            <a:off x="3867150" y="1825625"/>
            <a:ext cx="7486650" cy="4351338"/>
          </a:xfrm>
        </p:spPr>
        <p:txBody>
          <a:bodyPr>
            <a:normAutofit/>
          </a:bodyPr>
          <a:lstStyle/>
          <a:p>
            <a:pPr algn="r" rtl="1"/>
            <a:r>
              <a:rPr lang="he-IL" dirty="0"/>
              <a:t>אתונאי (דמה אֶרְכִיַה)</a:t>
            </a:r>
          </a:p>
          <a:p>
            <a:pPr algn="r" rtl="1"/>
            <a:r>
              <a:rPr lang="he-IL" dirty="0"/>
              <a:t>430-350 לפנה"ס</a:t>
            </a:r>
          </a:p>
          <a:p>
            <a:pPr lvl="1" algn="r" rtl="1"/>
            <a:r>
              <a:rPr lang="he-IL" dirty="0"/>
              <a:t>תקופה רבת אירועים בהיסטוריה האתונאית</a:t>
            </a:r>
          </a:p>
          <a:p>
            <a:pPr algn="r" rtl="1"/>
            <a:r>
              <a:rPr lang="he-IL" dirty="0"/>
              <a:t>משפחה מבוססת (מעמד הפרשים)</a:t>
            </a:r>
          </a:p>
          <a:p>
            <a:pPr algn="r" rtl="1"/>
            <a:r>
              <a:rPr lang="he-IL" dirty="0"/>
              <a:t>חייל</a:t>
            </a:r>
            <a:r>
              <a:rPr lang="en-US" dirty="0"/>
              <a:t>/</a:t>
            </a:r>
            <a:r>
              <a:rPr lang="he-IL" dirty="0"/>
              <a:t>שכיר חרב</a:t>
            </a:r>
          </a:p>
          <a:p>
            <a:pPr algn="r" rtl="1"/>
            <a:r>
              <a:rPr lang="he-IL" dirty="0"/>
              <a:t>היסטוריון</a:t>
            </a:r>
            <a:r>
              <a:rPr lang="en-US" dirty="0"/>
              <a:t>/</a:t>
            </a:r>
            <a:r>
              <a:rPr lang="he-IL" dirty="0"/>
              <a:t>ביוגרף</a:t>
            </a:r>
          </a:p>
          <a:p>
            <a:pPr algn="r" rtl="1"/>
            <a:r>
              <a:rPr lang="he-IL" dirty="0"/>
              <a:t>פילוסוף (תלמידו של סוקרטס)</a:t>
            </a:r>
            <a:endParaRPr lang="en-US" dirty="0"/>
          </a:p>
          <a:p>
            <a:pPr algn="r" rtl="1"/>
            <a:r>
              <a:rPr lang="he-IL" dirty="0"/>
              <a:t>פרו-אוליגרכיה (גורש מאתונה ב-399)</a:t>
            </a:r>
          </a:p>
          <a:p>
            <a:pPr lvl="1" algn="r" rtl="1"/>
            <a:endParaRPr lang="he-IL"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62162" y="1690688"/>
            <a:ext cx="2695575" cy="4157924"/>
          </a:xfrm>
          <a:prstGeom prst="rect">
            <a:avLst/>
          </a:prstGeom>
        </p:spPr>
      </p:pic>
    </p:spTree>
    <p:extLst>
      <p:ext uri="{BB962C8B-B14F-4D97-AF65-F5344CB8AC3E}">
        <p14:creationId xmlns:p14="http://schemas.microsoft.com/office/powerpoint/2010/main" val="19214112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8635101" y="2644170"/>
            <a:ext cx="2972699" cy="1569660"/>
          </a:xfrm>
          <a:prstGeom prst="rect">
            <a:avLst/>
          </a:prstGeom>
          <a:noFill/>
        </p:spPr>
        <p:txBody>
          <a:bodyPr wrap="square" rtlCol="0">
            <a:spAutoFit/>
          </a:bodyPr>
          <a:lstStyle/>
          <a:p>
            <a:pPr algn="ctr"/>
            <a:r>
              <a:rPr lang="he-IL" sz="3600" b="1" dirty="0"/>
              <a:t>האנבסיס של כורש</a:t>
            </a:r>
          </a:p>
          <a:p>
            <a:pPr algn="ctr"/>
            <a:r>
              <a:rPr lang="he-IL" sz="2400" b="1" i="1" dirty="0"/>
              <a:t>או</a:t>
            </a:r>
            <a:endParaRPr lang="he-IL" sz="3600" b="1" i="1" dirty="0"/>
          </a:p>
          <a:p>
            <a:pPr algn="ctr"/>
            <a:r>
              <a:rPr lang="he-IL" sz="3600" b="1" dirty="0"/>
              <a:t>מסע הרבבה</a:t>
            </a:r>
            <a:endParaRPr lang="en-US" sz="3600" b="1"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8093627" cy="6858000"/>
          </a:xfrm>
          <a:prstGeom prst="rect">
            <a:avLst/>
          </a:prstGeom>
        </p:spPr>
      </p:pic>
    </p:spTree>
    <p:extLst>
      <p:ext uri="{BB962C8B-B14F-4D97-AF65-F5344CB8AC3E}">
        <p14:creationId xmlns:p14="http://schemas.microsoft.com/office/powerpoint/2010/main" val="15415279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3723"/>
            <a:ext cx="12192000" cy="6649603"/>
          </a:xfrm>
          <a:prstGeom prst="rect">
            <a:avLst/>
          </a:prstGeom>
        </p:spPr>
      </p:pic>
      <p:sp>
        <p:nvSpPr>
          <p:cNvPr id="4" name="TextBox 3"/>
          <p:cNvSpPr txBox="1"/>
          <p:nvPr/>
        </p:nvSpPr>
        <p:spPr>
          <a:xfrm>
            <a:off x="9275817" y="6393994"/>
            <a:ext cx="2781531" cy="369332"/>
          </a:xfrm>
          <a:prstGeom prst="rect">
            <a:avLst/>
          </a:prstGeom>
          <a:noFill/>
        </p:spPr>
        <p:txBody>
          <a:bodyPr wrap="none" rtlCol="0">
            <a:spAutoFit/>
          </a:bodyPr>
          <a:lstStyle/>
          <a:p>
            <a:pPr algn="r" rtl="1"/>
            <a:r>
              <a:rPr lang="he-IL" b="1" dirty="0">
                <a:solidFill>
                  <a:schemeClr val="tx1">
                    <a:lumMod val="95000"/>
                  </a:schemeClr>
                </a:solidFill>
              </a:rPr>
              <a:t>קרב קוּנַקְסַה (אדריאן גונייט)</a:t>
            </a:r>
            <a:endParaRPr lang="en-US" dirty="0">
              <a:solidFill>
                <a:schemeClr val="tx1">
                  <a:lumMod val="95000"/>
                </a:schemeClr>
              </a:solidFill>
            </a:endParaRPr>
          </a:p>
        </p:txBody>
      </p:sp>
    </p:spTree>
    <p:extLst>
      <p:ext uri="{BB962C8B-B14F-4D97-AF65-F5344CB8AC3E}">
        <p14:creationId xmlns:p14="http://schemas.microsoft.com/office/powerpoint/2010/main" val="21775679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0770" y="385762"/>
            <a:ext cx="10128730" cy="6137024"/>
          </a:xfrm>
          <a:prstGeom prst="rect">
            <a:avLst/>
          </a:prstGeom>
        </p:spPr>
      </p:pic>
    </p:spTree>
    <p:extLst>
      <p:ext uri="{BB962C8B-B14F-4D97-AF65-F5344CB8AC3E}">
        <p14:creationId xmlns:p14="http://schemas.microsoft.com/office/powerpoint/2010/main" val="9186614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b="1" dirty="0"/>
              <a:t>אחרי האנבסיס: מלחמה בין ספרטה לפרס</a:t>
            </a:r>
            <a:br>
              <a:rPr lang="he-IL" b="1" dirty="0"/>
            </a:br>
            <a:r>
              <a:rPr lang="he-IL" sz="3600" b="1" dirty="0"/>
              <a:t>401 לפנה"ס</a:t>
            </a:r>
            <a:endParaRPr lang="en-US" sz="3600" b="1" dirty="0"/>
          </a:p>
        </p:txBody>
      </p:sp>
      <p:sp>
        <p:nvSpPr>
          <p:cNvPr id="3" name="Content Placeholder 2"/>
          <p:cNvSpPr>
            <a:spLocks noGrp="1"/>
          </p:cNvSpPr>
          <p:nvPr>
            <p:ph idx="1"/>
          </p:nvPr>
        </p:nvSpPr>
        <p:spPr>
          <a:xfrm>
            <a:off x="4686300" y="1825625"/>
            <a:ext cx="6667500" cy="4351338"/>
          </a:xfrm>
        </p:spPr>
        <p:txBody>
          <a:bodyPr>
            <a:normAutofit lnSpcReduction="10000"/>
          </a:bodyPr>
          <a:lstStyle/>
          <a:p>
            <a:r>
              <a:rPr lang="he-IL" sz="3600" dirty="0"/>
              <a:t>הפרסים היו מודעים לסיוע שספרטה העניקה לכורש</a:t>
            </a:r>
          </a:p>
          <a:p>
            <a:pPr lvl="1"/>
            <a:r>
              <a:rPr lang="he-IL" sz="3200" dirty="0"/>
              <a:t>לא ברור אם קליארכוס פעל בשליחות ספרטה</a:t>
            </a:r>
          </a:p>
          <a:p>
            <a:r>
              <a:rPr lang="he-IL" sz="3600" dirty="0"/>
              <a:t>טיספרנס ממונה למושל לידיה</a:t>
            </a:r>
          </a:p>
          <a:p>
            <a:pPr lvl="1"/>
            <a:r>
              <a:rPr lang="he-IL" sz="3200" dirty="0"/>
              <a:t>כובש את הערים היווניות באסיה הקטנה</a:t>
            </a:r>
          </a:p>
          <a:p>
            <a:pPr lvl="1"/>
            <a:r>
              <a:rPr lang="he-IL" sz="3200" dirty="0"/>
              <a:t>האיונים פונים לספרטה לעזרה</a:t>
            </a:r>
          </a:p>
          <a:p>
            <a:r>
              <a:rPr lang="he-IL" sz="3600" dirty="0"/>
              <a:t>הספרטנים שולחים צבא לאסיה הקטנה</a:t>
            </a:r>
            <a:endParaRPr lang="en-US" sz="3600" dirty="0"/>
          </a:p>
          <a:p>
            <a:r>
              <a:rPr lang="he-IL" sz="3600" dirty="0"/>
              <a:t>הפרסים לא מצליחים להדוף את הספרטנים</a:t>
            </a:r>
            <a:endParaRPr lang="en-US" sz="3200" dirty="0"/>
          </a:p>
          <a:p>
            <a:endParaRPr lang="he-IL" sz="32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825625"/>
            <a:ext cx="3264686" cy="4320000"/>
          </a:xfrm>
          <a:prstGeom prst="rect">
            <a:avLst/>
          </a:prstGeom>
        </p:spPr>
      </p:pic>
    </p:spTree>
    <p:extLst>
      <p:ext uri="{BB962C8B-B14F-4D97-AF65-F5344CB8AC3E}">
        <p14:creationId xmlns:p14="http://schemas.microsoft.com/office/powerpoint/2010/main" val="20307791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1"/>
            <a:r>
              <a:rPr lang="he-IL" b="1" dirty="0"/>
              <a:t>ניסיון ההפיכה של קינדון</a:t>
            </a:r>
            <a:br>
              <a:rPr lang="he-IL" b="1" dirty="0"/>
            </a:br>
            <a:r>
              <a:rPr lang="he-IL" sz="3600" b="1" dirty="0"/>
              <a:t>398 לפנה"ס</a:t>
            </a:r>
            <a:endParaRPr lang="en-US" sz="3600" b="1" dirty="0"/>
          </a:p>
        </p:txBody>
      </p:sp>
      <p:sp>
        <p:nvSpPr>
          <p:cNvPr id="3" name="Content Placeholder 2"/>
          <p:cNvSpPr>
            <a:spLocks noGrp="1"/>
          </p:cNvSpPr>
          <p:nvPr>
            <p:ph idx="1"/>
          </p:nvPr>
        </p:nvSpPr>
        <p:spPr>
          <a:xfrm>
            <a:off x="5854700" y="1825625"/>
            <a:ext cx="5499100" cy="4351338"/>
          </a:xfrm>
        </p:spPr>
        <p:txBody>
          <a:bodyPr>
            <a:noAutofit/>
          </a:bodyPr>
          <a:lstStyle/>
          <a:p>
            <a:r>
              <a:rPr lang="he-IL" sz="2600" dirty="0"/>
              <a:t>קינדון (</a:t>
            </a:r>
            <a:r>
              <a:rPr lang="en-US" sz="2600" dirty="0" err="1"/>
              <a:t>Kinadon</a:t>
            </a:r>
            <a:r>
              <a:rPr lang="he-IL" sz="2600" dirty="0"/>
              <a:t>), קצין צבאי ספרטני מוערך</a:t>
            </a:r>
          </a:p>
          <a:p>
            <a:r>
              <a:rPr lang="he-IL" sz="2600" dirty="0"/>
              <a:t>הגיע ממשפחה מן המעמד הבינוני-נמוך בספרטה</a:t>
            </a:r>
          </a:p>
          <a:p>
            <a:r>
              <a:rPr lang="he-IL" sz="2600" dirty="0"/>
              <a:t>מטרת ההפיכה: הענקת זכויות לספרטנים מן המעמדות התחתונים</a:t>
            </a:r>
          </a:p>
          <a:p>
            <a:pPr lvl="1"/>
            <a:r>
              <a:rPr lang="he-IL" dirty="0"/>
              <a:t>הפריאויקוי</a:t>
            </a:r>
          </a:p>
          <a:p>
            <a:pPr lvl="1"/>
            <a:r>
              <a:rPr lang="he-IL" dirty="0"/>
              <a:t>הנאודמודייס (</a:t>
            </a:r>
            <a:r>
              <a:rPr lang="en-US" dirty="0" err="1"/>
              <a:t>neodamodeis</a:t>
            </a:r>
            <a:r>
              <a:rPr lang="he-IL" dirty="0"/>
              <a:t>), הלוטים אשר שוחררו מעבדות לאחר שביצעו שירות מיוחד עבור המדינה</a:t>
            </a:r>
          </a:p>
          <a:p>
            <a:r>
              <a:rPr lang="he-IL" sz="2600" dirty="0"/>
              <a:t>בסופו של דבר הקושרים נתפסו לפני שהספיקו להוציא את תוכניתם לפועל.</a:t>
            </a:r>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13656" r="16666"/>
          <a:stretch/>
        </p:blipFill>
        <p:spPr>
          <a:xfrm>
            <a:off x="838200" y="2249488"/>
            <a:ext cx="3962154" cy="2843212"/>
          </a:xfrm>
          <a:prstGeom prst="rect">
            <a:avLst/>
          </a:prstGeom>
        </p:spPr>
      </p:pic>
    </p:spTree>
    <p:extLst>
      <p:ext uri="{BB962C8B-B14F-4D97-AF65-F5344CB8AC3E}">
        <p14:creationId xmlns:p14="http://schemas.microsoft.com/office/powerpoint/2010/main" val="3141589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pPr algn="r" rtl="1"/>
            <a:r>
              <a:rPr lang="en-US" sz="4800" b="1" dirty="0"/>
              <a:t>#</a:t>
            </a:r>
            <a:r>
              <a:rPr lang="he-IL" sz="4800" b="1" dirty="0"/>
              <a:t>. אחרית המלחמה: כיאוס ופילוג</a:t>
            </a:r>
            <a:endParaRPr lang="en-US" sz="4800" b="1" dirty="0">
              <a:cs typeface="FrankRuehl" panose="020E0503060101010101" pitchFamily="34" charset="-79"/>
            </a:endParaRPr>
          </a:p>
        </p:txBody>
      </p:sp>
    </p:spTree>
    <p:extLst>
      <p:ext uri="{BB962C8B-B14F-4D97-AF65-F5344CB8AC3E}">
        <p14:creationId xmlns:p14="http://schemas.microsoft.com/office/powerpoint/2010/main" val="26383758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b="1" dirty="0"/>
              <a:t>פרס ואתונה</a:t>
            </a:r>
            <a:endParaRPr lang="en-US" b="1" dirty="0"/>
          </a:p>
        </p:txBody>
      </p:sp>
      <p:sp>
        <p:nvSpPr>
          <p:cNvPr id="3" name="Content Placeholder 2"/>
          <p:cNvSpPr>
            <a:spLocks noGrp="1"/>
          </p:cNvSpPr>
          <p:nvPr>
            <p:ph idx="1"/>
          </p:nvPr>
        </p:nvSpPr>
        <p:spPr>
          <a:xfrm>
            <a:off x="4953000" y="1825625"/>
            <a:ext cx="6400800" cy="4351338"/>
          </a:xfrm>
        </p:spPr>
        <p:txBody>
          <a:bodyPr/>
          <a:lstStyle/>
          <a:p>
            <a:r>
              <a:rPr lang="he-IL" dirty="0"/>
              <a:t>בשנת 397 לפנה"ס, לאור אי ההצלחה מול הספרטנים באסיה הקטנה, ארתקסרקסס ה-2 מחליט לבנות מחדש את כוחה הימי של פרס</a:t>
            </a:r>
          </a:p>
          <a:p>
            <a:r>
              <a:rPr lang="he-IL" dirty="0"/>
              <a:t>האחראי על הפרויקט השאפתני: הגנרל האתונאי קונון (</a:t>
            </a:r>
            <a:r>
              <a:rPr lang="en-US" dirty="0"/>
              <a:t>Conon</a:t>
            </a:r>
            <a:r>
              <a:rPr lang="he-IL" dirty="0"/>
              <a:t>)</a:t>
            </a:r>
          </a:p>
          <a:p>
            <a:pPr lvl="1"/>
            <a:r>
              <a:rPr lang="he-IL" dirty="0"/>
              <a:t>פיקד בארגינוסאי</a:t>
            </a:r>
          </a:p>
          <a:p>
            <a:pPr lvl="1"/>
            <a:r>
              <a:rPr lang="he-IL" dirty="0"/>
              <a:t>ברח לקפריסין לאחר התבוסה באיגוספוטאמוי</a:t>
            </a:r>
          </a:p>
          <a:p>
            <a:r>
              <a:rPr lang="he-IL" dirty="0"/>
              <a:t>הפרסים מתחילים לבנות צי מלחמה</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825625"/>
            <a:ext cx="3871243" cy="3959226"/>
          </a:xfrm>
          <a:prstGeom prst="rect">
            <a:avLst/>
          </a:prstGeom>
        </p:spPr>
      </p:pic>
    </p:spTree>
    <p:extLst>
      <p:ext uri="{BB962C8B-B14F-4D97-AF65-F5344CB8AC3E}">
        <p14:creationId xmlns:p14="http://schemas.microsoft.com/office/powerpoint/2010/main" val="22135524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b="1" dirty="0"/>
              <a:t>אגסילאוס ה-2 באסיה</a:t>
            </a:r>
            <a:endParaRPr lang="en-US" b="1" dirty="0"/>
          </a:p>
        </p:txBody>
      </p:sp>
      <p:sp>
        <p:nvSpPr>
          <p:cNvPr id="3" name="Content Placeholder 2"/>
          <p:cNvSpPr>
            <a:spLocks noGrp="1"/>
          </p:cNvSpPr>
          <p:nvPr>
            <p:ph idx="1"/>
          </p:nvPr>
        </p:nvSpPr>
        <p:spPr>
          <a:xfrm>
            <a:off x="4330700" y="1825625"/>
            <a:ext cx="7023100" cy="4351338"/>
          </a:xfrm>
        </p:spPr>
        <p:txBody>
          <a:bodyPr>
            <a:normAutofit fontScale="92500"/>
          </a:bodyPr>
          <a:lstStyle/>
          <a:p>
            <a:r>
              <a:rPr lang="he-IL" dirty="0"/>
              <a:t>המלחמה נגד פרס בקיפאון – המלך אגסילאוס נשלח לאסיה</a:t>
            </a:r>
          </a:p>
          <a:p>
            <a:pPr lvl="1"/>
            <a:r>
              <a:rPr lang="he-IL" dirty="0"/>
              <a:t>מקריב קורבן באאוליס (</a:t>
            </a:r>
            <a:r>
              <a:rPr lang="en-US" dirty="0"/>
              <a:t>Aulis</a:t>
            </a:r>
            <a:r>
              <a:rPr lang="he-IL" dirty="0"/>
              <a:t>) לפני שהוא מפליג לאסיה</a:t>
            </a:r>
          </a:p>
          <a:p>
            <a:r>
              <a:rPr lang="he-IL" dirty="0"/>
              <a:t>מומנטום ספרטני באסיה</a:t>
            </a:r>
          </a:p>
          <a:p>
            <a:pPr lvl="1"/>
            <a:r>
              <a:rPr lang="he-IL" dirty="0"/>
              <a:t>מביס את הפרסים בקרב סארדיס, 396 לפנה"ס</a:t>
            </a:r>
          </a:p>
          <a:p>
            <a:pPr lvl="1"/>
            <a:r>
              <a:rPr lang="he-IL" dirty="0"/>
              <a:t>צועד לכל אורכה של אסיה וממיט חורבן על אדמת המלך הפרסי</a:t>
            </a:r>
          </a:p>
          <a:p>
            <a:r>
              <a:rPr lang="he-IL" dirty="0"/>
              <a:t>הפתרון: זהב פרסי</a:t>
            </a:r>
          </a:p>
          <a:p>
            <a:pPr lvl="1"/>
            <a:r>
              <a:rPr lang="he-IL" dirty="0"/>
              <a:t>המלך הפרסי ארתקסרקסס שולח שליחים ליוון עם המון (המון) זהב</a:t>
            </a:r>
          </a:p>
          <a:p>
            <a:pPr lvl="1"/>
            <a:r>
              <a:rPr lang="he-IL" dirty="0"/>
              <a:t>מצליחים לשחד את תבאי, קורינתוס, ארגוס ואתונה להכריז מלחמה על ספרטה</a:t>
            </a:r>
          </a:p>
          <a:p>
            <a:pPr lvl="2"/>
            <a:r>
              <a:rPr lang="he-IL" dirty="0"/>
              <a:t>איחוד פוליטי בין קורינתוס וארגוס (חוקה משותפת)</a:t>
            </a:r>
          </a:p>
          <a:p>
            <a:pPr lvl="1"/>
            <a:r>
              <a:rPr lang="he-IL" dirty="0"/>
              <a:t>אגיסאלוס נאלץ לשוב הביתה כדי להגן על ספרטה.</a:t>
            </a:r>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r="50303"/>
          <a:stretch/>
        </p:blipFill>
        <p:spPr>
          <a:xfrm>
            <a:off x="838200" y="2028824"/>
            <a:ext cx="3397160" cy="3635376"/>
          </a:xfrm>
          <a:prstGeom prst="rect">
            <a:avLst/>
          </a:prstGeom>
        </p:spPr>
      </p:pic>
    </p:spTree>
    <p:extLst>
      <p:ext uri="{BB962C8B-B14F-4D97-AF65-F5344CB8AC3E}">
        <p14:creationId xmlns:p14="http://schemas.microsoft.com/office/powerpoint/2010/main" val="687879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1"/>
            <a:r>
              <a:rPr lang="he-IL" b="1" dirty="0"/>
              <a:t>המלחמה הקורינתית (שלב א)</a:t>
            </a:r>
            <a:br>
              <a:rPr lang="he-IL" b="1" dirty="0"/>
            </a:br>
            <a:r>
              <a:rPr lang="he-IL" sz="3600" b="1" dirty="0"/>
              <a:t>395-394 לפנה"ס </a:t>
            </a:r>
            <a:endParaRPr lang="en-US" b="1" dirty="0"/>
          </a:p>
        </p:txBody>
      </p:sp>
      <p:sp>
        <p:nvSpPr>
          <p:cNvPr id="3" name="Content Placeholder 2"/>
          <p:cNvSpPr>
            <a:spLocks noGrp="1"/>
          </p:cNvSpPr>
          <p:nvPr>
            <p:ph idx="1"/>
          </p:nvPr>
        </p:nvSpPr>
        <p:spPr>
          <a:xfrm>
            <a:off x="5740400" y="1825625"/>
            <a:ext cx="5613399" cy="4351338"/>
          </a:xfrm>
        </p:spPr>
        <p:txBody>
          <a:bodyPr>
            <a:normAutofit fontScale="92500" lnSpcReduction="10000"/>
          </a:bodyPr>
          <a:lstStyle/>
          <a:p>
            <a:r>
              <a:rPr lang="he-IL" dirty="0"/>
              <a:t>ספרטה נגד הברית המרובעת</a:t>
            </a:r>
          </a:p>
          <a:p>
            <a:r>
              <a:rPr lang="he-IL" dirty="0"/>
              <a:t>מרבית הלחימה נערכה בסמוך לקורינתוס</a:t>
            </a:r>
          </a:p>
          <a:p>
            <a:r>
              <a:rPr lang="he-IL" dirty="0">
                <a:solidFill>
                  <a:schemeClr val="accent2">
                    <a:lumMod val="20000"/>
                    <a:lumOff val="80000"/>
                  </a:schemeClr>
                </a:solidFill>
              </a:rPr>
              <a:t>קרב היליארטוס (</a:t>
            </a:r>
            <a:r>
              <a:rPr lang="en-US" dirty="0" err="1">
                <a:solidFill>
                  <a:schemeClr val="accent2">
                    <a:lumMod val="20000"/>
                    <a:lumOff val="80000"/>
                  </a:schemeClr>
                </a:solidFill>
              </a:rPr>
              <a:t>Hiliartus</a:t>
            </a:r>
            <a:r>
              <a:rPr lang="he-IL" dirty="0">
                <a:solidFill>
                  <a:schemeClr val="accent2">
                    <a:lumMod val="20000"/>
                    <a:lumOff val="80000"/>
                  </a:schemeClr>
                </a:solidFill>
              </a:rPr>
              <a:t>), 395</a:t>
            </a:r>
          </a:p>
          <a:p>
            <a:pPr lvl="1"/>
            <a:r>
              <a:rPr lang="he-IL" dirty="0"/>
              <a:t>היליארטוס, עיר בבויאוטיה</a:t>
            </a:r>
          </a:p>
          <a:p>
            <a:pPr lvl="1"/>
            <a:r>
              <a:rPr lang="he-IL" dirty="0"/>
              <a:t>הסתיים ללא הכרעה, ליסנדר נהרג במהלך הקרב</a:t>
            </a:r>
          </a:p>
          <a:p>
            <a:r>
              <a:rPr lang="he-IL" dirty="0"/>
              <a:t>קרב נמאה (</a:t>
            </a:r>
            <a:r>
              <a:rPr lang="en-US" dirty="0"/>
              <a:t>Nemea</a:t>
            </a:r>
            <a:r>
              <a:rPr lang="he-IL" dirty="0"/>
              <a:t>), 394</a:t>
            </a:r>
          </a:p>
          <a:p>
            <a:pPr lvl="1"/>
            <a:r>
              <a:rPr lang="he-IL" dirty="0"/>
              <a:t>הספרטנים מנצחים בקושי, אבדות קשות לשני הצדדים</a:t>
            </a:r>
          </a:p>
          <a:p>
            <a:r>
              <a:rPr lang="he-IL" dirty="0">
                <a:solidFill>
                  <a:schemeClr val="accent2">
                    <a:lumMod val="20000"/>
                    <a:lumOff val="80000"/>
                  </a:schemeClr>
                </a:solidFill>
              </a:rPr>
              <a:t>קרב קנידוס (</a:t>
            </a:r>
            <a:r>
              <a:rPr lang="en-US" dirty="0" err="1">
                <a:solidFill>
                  <a:schemeClr val="accent2">
                    <a:lumMod val="20000"/>
                    <a:lumOff val="80000"/>
                  </a:schemeClr>
                </a:solidFill>
              </a:rPr>
              <a:t>Cnidos</a:t>
            </a:r>
            <a:r>
              <a:rPr lang="he-IL" dirty="0">
                <a:solidFill>
                  <a:schemeClr val="accent2">
                    <a:lumMod val="20000"/>
                    <a:lumOff val="80000"/>
                  </a:schemeClr>
                </a:solidFill>
              </a:rPr>
              <a:t>), 394</a:t>
            </a:r>
          </a:p>
          <a:p>
            <a:pPr lvl="1"/>
            <a:r>
              <a:rPr lang="he-IL" dirty="0"/>
              <a:t>הצי הספרטני מובס על ידי הצי הפרסי המחודש</a:t>
            </a:r>
          </a:p>
          <a:p>
            <a:r>
              <a:rPr lang="he-IL" dirty="0"/>
              <a:t>קרב קורונאה (</a:t>
            </a:r>
            <a:r>
              <a:rPr lang="en-US" dirty="0" err="1"/>
              <a:t>Coronea</a:t>
            </a:r>
            <a:r>
              <a:rPr lang="he-IL" dirty="0"/>
              <a:t>), 394</a:t>
            </a:r>
          </a:p>
          <a:p>
            <a:pPr lvl="1"/>
            <a:r>
              <a:rPr lang="he-IL" dirty="0"/>
              <a:t>הספרטנים מביסים את צבאות תבאי וארגוס</a:t>
            </a:r>
          </a:p>
          <a:p>
            <a:pPr lvl="1"/>
            <a:endParaRPr lang="he-IL" dirty="0"/>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r="8291"/>
          <a:stretch/>
        </p:blipFill>
        <p:spPr>
          <a:xfrm>
            <a:off x="838199" y="1841294"/>
            <a:ext cx="4813301" cy="4320000"/>
          </a:xfrm>
          <a:prstGeom prst="rect">
            <a:avLst/>
          </a:prstGeom>
        </p:spPr>
      </p:pic>
    </p:spTree>
    <p:extLst>
      <p:ext uri="{BB962C8B-B14F-4D97-AF65-F5344CB8AC3E}">
        <p14:creationId xmlns:p14="http://schemas.microsoft.com/office/powerpoint/2010/main" val="35553220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b="1" dirty="0"/>
              <a:t>המלחמה הקורינתית (שלב ב)</a:t>
            </a:r>
            <a:br>
              <a:rPr lang="he-IL" b="1" dirty="0"/>
            </a:br>
            <a:r>
              <a:rPr lang="he-IL" sz="3600" b="1" dirty="0"/>
              <a:t>392-387 לפנה"ס</a:t>
            </a:r>
            <a:endParaRPr lang="en-US" sz="3600" b="1" dirty="0"/>
          </a:p>
        </p:txBody>
      </p:sp>
      <p:sp>
        <p:nvSpPr>
          <p:cNvPr id="3" name="Content Placeholder 2"/>
          <p:cNvSpPr>
            <a:spLocks noGrp="1"/>
          </p:cNvSpPr>
          <p:nvPr>
            <p:ph idx="1"/>
          </p:nvPr>
        </p:nvSpPr>
        <p:spPr>
          <a:xfrm>
            <a:off x="4902200" y="1825625"/>
            <a:ext cx="6451600" cy="4351338"/>
          </a:xfrm>
        </p:spPr>
        <p:txBody>
          <a:bodyPr>
            <a:normAutofit lnSpcReduction="10000"/>
          </a:bodyPr>
          <a:lstStyle/>
          <a:p>
            <a:pPr marL="0" indent="0">
              <a:buNone/>
            </a:pPr>
            <a:r>
              <a:rPr lang="he-IL" dirty="0">
                <a:solidFill>
                  <a:schemeClr val="accent5">
                    <a:lumMod val="20000"/>
                    <a:lumOff val="80000"/>
                  </a:schemeClr>
                </a:solidFill>
              </a:rPr>
              <a:t>אתונה צוברת כוח</a:t>
            </a:r>
          </a:p>
          <a:p>
            <a:r>
              <a:rPr lang="he-IL" dirty="0"/>
              <a:t>האתונאים לקחו קרדיט על תבוסת הספרטנים בקנידוס</a:t>
            </a:r>
          </a:p>
          <a:p>
            <a:r>
              <a:rPr lang="he-IL" dirty="0"/>
              <a:t>בונים מחדש את החומות הארוכות ואת ביצורי הפיראוס</a:t>
            </a:r>
          </a:p>
          <a:p>
            <a:r>
              <a:rPr lang="he-IL" dirty="0"/>
              <a:t>כובשים מחדש את האיים סקירוס, אימברוס ולמנוס</a:t>
            </a:r>
          </a:p>
          <a:p>
            <a:pPr marL="0" indent="0">
              <a:buNone/>
            </a:pPr>
            <a:r>
              <a:rPr lang="he-IL" dirty="0">
                <a:solidFill>
                  <a:schemeClr val="accent6"/>
                </a:solidFill>
              </a:rPr>
              <a:t>שיחות שלום, 392 לפנה"ס</a:t>
            </a:r>
          </a:p>
          <a:p>
            <a:r>
              <a:rPr lang="he-IL" dirty="0"/>
              <a:t>ניסיון של הספרטנים להגיע להסדר עם הפרסים, המשא ומתן נכשל</a:t>
            </a:r>
          </a:p>
          <a:p>
            <a:r>
              <a:rPr lang="he-IL" dirty="0"/>
              <a:t>לאחר שהפרסים מגלים שהאתונאים מסייעים למורדים בקפריסין ומצרים, הם עוברים לתמוך בספרטה</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2013744"/>
            <a:ext cx="3975100" cy="3975100"/>
          </a:xfrm>
          <a:prstGeom prst="rect">
            <a:avLst/>
          </a:prstGeom>
        </p:spPr>
      </p:pic>
    </p:spTree>
    <p:extLst>
      <p:ext uri="{BB962C8B-B14F-4D97-AF65-F5344CB8AC3E}">
        <p14:creationId xmlns:p14="http://schemas.microsoft.com/office/powerpoint/2010/main" val="11005581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b="1" dirty="0"/>
              <a:t>אתונה, מלחמה ושלום</a:t>
            </a:r>
            <a:endParaRPr lang="en-US" b="1" dirty="0"/>
          </a:p>
        </p:txBody>
      </p:sp>
      <p:sp>
        <p:nvSpPr>
          <p:cNvPr id="11" name="Content Placeholder 10"/>
          <p:cNvSpPr>
            <a:spLocks noGrp="1"/>
          </p:cNvSpPr>
          <p:nvPr>
            <p:ph idx="1"/>
          </p:nvPr>
        </p:nvSpPr>
        <p:spPr>
          <a:xfrm>
            <a:off x="7277100" y="1825625"/>
            <a:ext cx="4076700" cy="4351338"/>
          </a:xfrm>
        </p:spPr>
        <p:txBody>
          <a:bodyPr/>
          <a:lstStyle/>
          <a:p>
            <a:r>
              <a:rPr lang="he-IL" b="1" dirty="0">
                <a:solidFill>
                  <a:schemeClr val="accent2">
                    <a:lumMod val="20000"/>
                    <a:lumOff val="80000"/>
                  </a:schemeClr>
                </a:solidFill>
              </a:rPr>
              <a:t>אריסטופנס (</a:t>
            </a:r>
            <a:r>
              <a:rPr lang="en-US" b="1" dirty="0">
                <a:solidFill>
                  <a:schemeClr val="accent2">
                    <a:lumMod val="20000"/>
                    <a:lumOff val="80000"/>
                  </a:schemeClr>
                </a:solidFill>
              </a:rPr>
              <a:t>Aristophanes</a:t>
            </a:r>
            <a:r>
              <a:rPr lang="he-IL" b="1" dirty="0">
                <a:solidFill>
                  <a:schemeClr val="accent2">
                    <a:lumMod val="20000"/>
                    <a:lumOff val="80000"/>
                  </a:schemeClr>
                </a:solidFill>
              </a:rPr>
              <a:t>)</a:t>
            </a:r>
          </a:p>
          <a:p>
            <a:pPr lvl="1"/>
            <a:r>
              <a:rPr lang="en-US" dirty="0"/>
              <a:t>446-386</a:t>
            </a:r>
            <a:r>
              <a:rPr lang="he-IL" dirty="0"/>
              <a:t> לפנה"ס</a:t>
            </a:r>
          </a:p>
          <a:p>
            <a:pPr lvl="1"/>
            <a:r>
              <a:rPr lang="he-IL" dirty="0"/>
              <a:t>מחזאי, קומדיות</a:t>
            </a:r>
          </a:p>
          <a:p>
            <a:r>
              <a:rPr lang="he-IL" b="1" dirty="0">
                <a:solidFill>
                  <a:schemeClr val="accent2">
                    <a:lumMod val="20000"/>
                    <a:lumOff val="80000"/>
                  </a:schemeClr>
                </a:solidFill>
              </a:rPr>
              <a:t>'מהפכת הנשים'</a:t>
            </a:r>
          </a:p>
          <a:p>
            <a:pPr lvl="1"/>
            <a:r>
              <a:rPr lang="he-IL" dirty="0"/>
              <a:t>מתוארך לשנת 391 לפנה"ס</a:t>
            </a:r>
          </a:p>
          <a:p>
            <a:pPr lvl="1"/>
            <a:r>
              <a:rPr lang="he-IL" dirty="0"/>
              <a:t>אוטופיה קומוניסטית</a:t>
            </a:r>
          </a:p>
          <a:p>
            <a:pPr lvl="1"/>
            <a:r>
              <a:rPr lang="he-IL" dirty="0"/>
              <a:t>הכוח הפוליטי בידי הנשים</a:t>
            </a:r>
          </a:p>
          <a:p>
            <a:pPr lvl="1"/>
            <a:r>
              <a:rPr lang="he-IL" dirty="0"/>
              <a:t>מה המסר?</a:t>
            </a:r>
          </a:p>
          <a:p>
            <a:endParaRPr lang="en-US" dirty="0"/>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1" y="1661294"/>
            <a:ext cx="2732847" cy="4680000"/>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71048" y="1661294"/>
            <a:ext cx="3289371" cy="4680000"/>
          </a:xfrm>
          <a:prstGeom prst="rect">
            <a:avLst/>
          </a:prstGeom>
        </p:spPr>
      </p:pic>
    </p:spTree>
    <p:extLst>
      <p:ext uri="{BB962C8B-B14F-4D97-AF65-F5344CB8AC3E}">
        <p14:creationId xmlns:p14="http://schemas.microsoft.com/office/powerpoint/2010/main" val="31840652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1"/>
            <a:r>
              <a:rPr lang="he-IL" b="1" dirty="0">
                <a:solidFill>
                  <a:schemeClr val="accent2">
                    <a:lumMod val="40000"/>
                    <a:lumOff val="60000"/>
                  </a:schemeClr>
                </a:solidFill>
              </a:rPr>
              <a:t>שלום המלך</a:t>
            </a:r>
            <a:br>
              <a:rPr lang="he-IL" b="1" dirty="0">
                <a:solidFill>
                  <a:schemeClr val="accent2">
                    <a:lumMod val="40000"/>
                    <a:lumOff val="60000"/>
                  </a:schemeClr>
                </a:solidFill>
              </a:rPr>
            </a:br>
            <a:r>
              <a:rPr lang="he-IL" b="1" dirty="0">
                <a:solidFill>
                  <a:schemeClr val="accent2">
                    <a:lumMod val="40000"/>
                    <a:lumOff val="60000"/>
                  </a:schemeClr>
                </a:solidFill>
              </a:rPr>
              <a:t> </a:t>
            </a:r>
            <a:r>
              <a:rPr lang="en-US" sz="3600" b="1" dirty="0">
                <a:solidFill>
                  <a:schemeClr val="accent2">
                    <a:lumMod val="40000"/>
                    <a:lumOff val="60000"/>
                  </a:schemeClr>
                </a:solidFill>
              </a:rPr>
              <a:t>387/6</a:t>
            </a:r>
            <a:r>
              <a:rPr lang="he-IL" sz="3600" b="1" dirty="0">
                <a:solidFill>
                  <a:schemeClr val="accent2">
                    <a:lumMod val="40000"/>
                    <a:lumOff val="60000"/>
                  </a:schemeClr>
                </a:solidFill>
              </a:rPr>
              <a:t> לפנה"ס</a:t>
            </a:r>
            <a:endParaRPr lang="en-US" b="1" dirty="0">
              <a:solidFill>
                <a:schemeClr val="accent2">
                  <a:lumMod val="40000"/>
                  <a:lumOff val="60000"/>
                </a:schemeClr>
              </a:solidFill>
            </a:endParaRPr>
          </a:p>
        </p:txBody>
      </p:sp>
      <p:sp>
        <p:nvSpPr>
          <p:cNvPr id="3" name="Content Placeholder 2"/>
          <p:cNvSpPr>
            <a:spLocks noGrp="1"/>
          </p:cNvSpPr>
          <p:nvPr>
            <p:ph idx="1"/>
          </p:nvPr>
        </p:nvSpPr>
        <p:spPr/>
        <p:txBody>
          <a:bodyPr>
            <a:normAutofit lnSpcReduction="10000"/>
          </a:bodyPr>
          <a:lstStyle/>
          <a:p>
            <a:pPr marL="0" indent="0">
              <a:buNone/>
            </a:pPr>
            <a:r>
              <a:rPr lang="he-IL" sz="4000" dirty="0"/>
              <a:t>"המלך ארתקסרקסס חושב שיהיה צודק להכיר בכך שהערים באסיה שייכות לו, לרבות קלזומנאי (</a:t>
            </a:r>
            <a:r>
              <a:rPr lang="en-US" sz="3200" dirty="0" err="1"/>
              <a:t>Clazomenae</a:t>
            </a:r>
            <a:r>
              <a:rPr lang="he-IL" sz="4000" dirty="0"/>
              <a:t>) וקפריסין מקרב האיים, וששאר הערים היווניות יהיו אוטונומיות, למעט האיים למנוס, אימברוס וסקירוס, אשר היו שייכים לאתונה בעבר. באשר לסיעות אשר יסרבו לקבל את תנאי ההסכם, אני מתחייב לאסור עליהן מלחמה, בסיוע הערים אשר תומכות בתנאי ההסכם, בים וביבשה, באמצעות ספינות מלחמה וכסף."</a:t>
            </a:r>
            <a:endParaRPr lang="en-US" sz="4000" dirty="0"/>
          </a:p>
          <a:p>
            <a:pPr marL="0" indent="0">
              <a:buNone/>
            </a:pPr>
            <a:r>
              <a:rPr lang="he-IL" dirty="0"/>
              <a:t>קסנופון, </a:t>
            </a:r>
            <a:r>
              <a:rPr lang="he-IL" i="1" dirty="0"/>
              <a:t>הלניקה</a:t>
            </a:r>
            <a:r>
              <a:rPr lang="he-IL" dirty="0"/>
              <a:t> 5.1.31</a:t>
            </a:r>
            <a:endParaRPr lang="en-US" dirty="0"/>
          </a:p>
        </p:txBody>
      </p:sp>
    </p:spTree>
    <p:extLst>
      <p:ext uri="{BB962C8B-B14F-4D97-AF65-F5344CB8AC3E}">
        <p14:creationId xmlns:p14="http://schemas.microsoft.com/office/powerpoint/2010/main" val="14195608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b="1" dirty="0"/>
              <a:t>כישלון מודל השלום הכללי</a:t>
            </a:r>
            <a:endParaRPr lang="en-US" b="1" dirty="0"/>
          </a:p>
        </p:txBody>
      </p:sp>
      <p:sp>
        <p:nvSpPr>
          <p:cNvPr id="3" name="Content Placeholder 2"/>
          <p:cNvSpPr>
            <a:spLocks noGrp="1"/>
          </p:cNvSpPr>
          <p:nvPr>
            <p:ph idx="1"/>
          </p:nvPr>
        </p:nvSpPr>
        <p:spPr>
          <a:xfrm>
            <a:off x="4419600" y="1825625"/>
            <a:ext cx="6934200" cy="4351338"/>
          </a:xfrm>
        </p:spPr>
        <p:txBody>
          <a:bodyPr>
            <a:normAutofit/>
          </a:bodyPr>
          <a:lstStyle/>
          <a:p>
            <a:r>
              <a:rPr lang="he-IL" dirty="0"/>
              <a:t>השנים שבהן חודש שלום המלך: 375, 371, 365, 362</a:t>
            </a:r>
          </a:p>
          <a:p>
            <a:r>
              <a:rPr lang="he-IL" dirty="0"/>
              <a:t>מדוע מודל השלום הכללי לא עבד?</a:t>
            </a:r>
          </a:p>
          <a:p>
            <a:pPr lvl="1"/>
            <a:r>
              <a:rPr lang="he-IL" dirty="0"/>
              <a:t>הפרסים לא אכפו את השלום כפי שהבטיחו</a:t>
            </a:r>
          </a:p>
          <a:p>
            <a:pPr lvl="1"/>
            <a:r>
              <a:rPr lang="he-IL" dirty="0"/>
              <a:t>הספרטנים יישמו באופן סלקטיבי (וציני) את עיקרי הסכם השלום</a:t>
            </a:r>
          </a:p>
          <a:p>
            <a:pPr lvl="2"/>
            <a:r>
              <a:rPr lang="he-IL" dirty="0"/>
              <a:t>אתונה ותבאי נדרשו לוותר על כיבושיהן</a:t>
            </a:r>
          </a:p>
          <a:p>
            <a:pPr lvl="2"/>
            <a:r>
              <a:rPr lang="he-IL" dirty="0"/>
              <a:t>האיחוד הפוליטי בין ארגוס וקורינתוס בוטל</a:t>
            </a:r>
          </a:p>
          <a:p>
            <a:pPr lvl="2"/>
            <a:r>
              <a:rPr lang="he-IL" dirty="0"/>
              <a:t>הליגה הפלופונסית נחשבה להתנדבותית </a:t>
            </a:r>
          </a:p>
          <a:p>
            <a:pPr lvl="2"/>
            <a:r>
              <a:rPr lang="he-IL" dirty="0"/>
              <a:t>בשנת 385 לפנה"ס הספרטנים מחריבים את העיר הארקדית מנטינאיה (</a:t>
            </a:r>
            <a:r>
              <a:rPr lang="en-US" dirty="0"/>
              <a:t>Mantinea</a:t>
            </a:r>
            <a:r>
              <a:rPr lang="he-IL" dirty="0"/>
              <a:t>) ומפזרים את תושביה לחמישה כפרים</a:t>
            </a:r>
          </a:p>
          <a:p>
            <a:pPr lvl="2"/>
            <a:r>
              <a:rPr lang="he-IL" dirty="0"/>
              <a:t>היוונים באסיה נותרו תחת שליטה פרסית</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1690688"/>
            <a:ext cx="3401905" cy="4113212"/>
          </a:xfrm>
          <a:prstGeom prst="rect">
            <a:avLst/>
          </a:prstGeom>
        </p:spPr>
      </p:pic>
    </p:spTree>
    <p:extLst>
      <p:ext uri="{BB962C8B-B14F-4D97-AF65-F5344CB8AC3E}">
        <p14:creationId xmlns:p14="http://schemas.microsoft.com/office/powerpoint/2010/main" val="7780517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b="1" dirty="0"/>
              <a:t>הספרטנים משתלטים על תבאי</a:t>
            </a:r>
            <a:br>
              <a:rPr lang="he-IL" b="1" dirty="0"/>
            </a:br>
            <a:r>
              <a:rPr lang="he-IL" sz="3600" b="1" dirty="0"/>
              <a:t>383 לפנה"ס</a:t>
            </a:r>
            <a:endParaRPr lang="en-US" sz="3600" b="1" dirty="0"/>
          </a:p>
        </p:txBody>
      </p:sp>
      <p:sp>
        <p:nvSpPr>
          <p:cNvPr id="5" name="Content Placeholder 4"/>
          <p:cNvSpPr>
            <a:spLocks noGrp="1"/>
          </p:cNvSpPr>
          <p:nvPr>
            <p:ph idx="1"/>
          </p:nvPr>
        </p:nvSpPr>
        <p:spPr>
          <a:xfrm>
            <a:off x="5080000" y="1825625"/>
            <a:ext cx="6273800" cy="4351338"/>
          </a:xfrm>
        </p:spPr>
        <p:txBody>
          <a:bodyPr>
            <a:normAutofit fontScale="92500" lnSpcReduction="20000"/>
          </a:bodyPr>
          <a:lstStyle/>
          <a:p>
            <a:pPr marL="0" indent="0">
              <a:buNone/>
            </a:pPr>
            <a:r>
              <a:rPr lang="he-IL" b="1" dirty="0">
                <a:solidFill>
                  <a:schemeClr val="accent2">
                    <a:lumMod val="40000"/>
                    <a:lumOff val="60000"/>
                  </a:schemeClr>
                </a:solidFill>
              </a:rPr>
              <a:t>בעיות בצפון </a:t>
            </a:r>
          </a:p>
          <a:p>
            <a:r>
              <a:rPr lang="he-IL" dirty="0"/>
              <a:t>עליית הליגה הכלקידיקית</a:t>
            </a:r>
          </a:p>
          <a:p>
            <a:r>
              <a:rPr lang="he-IL" dirty="0"/>
              <a:t>סכסוך בין הליגה הכלקידיקית למוקדון</a:t>
            </a:r>
          </a:p>
          <a:p>
            <a:pPr lvl="1"/>
            <a:r>
              <a:rPr lang="he-IL" dirty="0"/>
              <a:t>מלך מוקדון פונה לספרטה לעזרה</a:t>
            </a:r>
          </a:p>
          <a:p>
            <a:r>
              <a:rPr lang="he-IL" dirty="0"/>
              <a:t>הספרטנים שולחים צבא ובראש הגנרל פויבידאס (</a:t>
            </a:r>
            <a:r>
              <a:rPr lang="en-US" dirty="0" err="1"/>
              <a:t>Phoebidas</a:t>
            </a:r>
            <a:r>
              <a:rPr lang="he-IL" dirty="0"/>
              <a:t>)</a:t>
            </a:r>
          </a:p>
          <a:p>
            <a:pPr marL="0" indent="0">
              <a:buNone/>
            </a:pPr>
            <a:r>
              <a:rPr lang="he-IL" b="1" dirty="0">
                <a:solidFill>
                  <a:schemeClr val="accent2">
                    <a:lumMod val="40000"/>
                    <a:lumOff val="60000"/>
                  </a:schemeClr>
                </a:solidFill>
              </a:rPr>
              <a:t>התערבות בתבאי</a:t>
            </a:r>
          </a:p>
          <a:p>
            <a:r>
              <a:rPr lang="he-IL" dirty="0"/>
              <a:t>בדרכו צפונה, הסיעה האוליגרכית בתבאי מזמינה את פויבידאס להשתלט על הקדמיה (</a:t>
            </a:r>
            <a:r>
              <a:rPr lang="en-US" dirty="0" err="1"/>
              <a:t>Cadmeia</a:t>
            </a:r>
            <a:r>
              <a:rPr lang="he-IL" dirty="0"/>
              <a:t>), העיר העליונה של תבאי.</a:t>
            </a:r>
          </a:p>
          <a:p>
            <a:r>
              <a:rPr lang="he-IL" dirty="0"/>
              <a:t>פויבידאס מציב חיל משמר בתבאי וממשיך צפונה.</a:t>
            </a:r>
            <a:endParaRPr lang="en-US" dirty="0"/>
          </a:p>
        </p:txBody>
      </p:sp>
      <p:pic>
        <p:nvPicPr>
          <p:cNvPr id="6" name="Content Placeholder 3"/>
          <p:cNvPicPr>
            <a:picLocks noChangeAspect="1"/>
          </p:cNvPicPr>
          <p:nvPr/>
        </p:nvPicPr>
        <p:blipFill rotWithShape="1">
          <a:blip r:embed="rId3">
            <a:extLst>
              <a:ext uri="{28A0092B-C50C-407E-A947-70E740481C1C}">
                <a14:useLocalDpi xmlns:a14="http://schemas.microsoft.com/office/drawing/2010/main" val="0"/>
              </a:ext>
            </a:extLst>
          </a:blip>
          <a:srcRect r="28975"/>
          <a:stretch/>
        </p:blipFill>
        <p:spPr>
          <a:xfrm>
            <a:off x="838200" y="1690688"/>
            <a:ext cx="4064000" cy="4373471"/>
          </a:xfrm>
          <a:prstGeom prst="rect">
            <a:avLst/>
          </a:prstGeom>
        </p:spPr>
      </p:pic>
    </p:spTree>
    <p:extLst>
      <p:ext uri="{BB962C8B-B14F-4D97-AF65-F5344CB8AC3E}">
        <p14:creationId xmlns:p14="http://schemas.microsoft.com/office/powerpoint/2010/main" val="346510715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b="1" dirty="0"/>
              <a:t>הקונפדרציה הימית של אתונה</a:t>
            </a:r>
            <a:br>
              <a:rPr lang="he-IL" b="1" dirty="0"/>
            </a:br>
            <a:r>
              <a:rPr lang="he-IL" sz="3600" b="1" dirty="0"/>
              <a:t>379 לפנה"ס</a:t>
            </a:r>
            <a:endParaRPr lang="en-US" sz="3600" b="1" dirty="0"/>
          </a:p>
        </p:txBody>
      </p:sp>
      <p:sp>
        <p:nvSpPr>
          <p:cNvPr id="3" name="Content Placeholder 2"/>
          <p:cNvSpPr>
            <a:spLocks noGrp="1"/>
          </p:cNvSpPr>
          <p:nvPr>
            <p:ph idx="1"/>
          </p:nvPr>
        </p:nvSpPr>
        <p:spPr>
          <a:xfrm>
            <a:off x="4813300" y="1825625"/>
            <a:ext cx="6540500" cy="4351338"/>
          </a:xfrm>
        </p:spPr>
        <p:txBody>
          <a:bodyPr>
            <a:normAutofit fontScale="92500"/>
          </a:bodyPr>
          <a:lstStyle/>
          <a:p>
            <a:r>
              <a:rPr lang="he-IL" dirty="0"/>
              <a:t>לאחר שלום המלך: אתונה מתעצמת</a:t>
            </a:r>
          </a:p>
          <a:p>
            <a:pPr lvl="1"/>
            <a:r>
              <a:rPr lang="he-IL" dirty="0"/>
              <a:t>שומרת על השליטה בסקירוס, למנוס ואימברוס</a:t>
            </a:r>
          </a:p>
          <a:p>
            <a:pPr lvl="1"/>
            <a:r>
              <a:rPr lang="he-IL" dirty="0"/>
              <a:t>האתונאים מתחילים לבנות את צי המלחמה מחדש</a:t>
            </a:r>
          </a:p>
          <a:p>
            <a:r>
              <a:rPr lang="he-IL" dirty="0"/>
              <a:t>שחרור תבאי</a:t>
            </a:r>
          </a:p>
          <a:p>
            <a:pPr lvl="1"/>
            <a:r>
              <a:rPr lang="he-IL" dirty="0"/>
              <a:t>הדמוקרטים בתבאי, בסיוע אתונאי, מגרשים את חיל המשמר הספרטני</a:t>
            </a:r>
          </a:p>
          <a:p>
            <a:pPr lvl="1"/>
            <a:r>
              <a:rPr lang="he-IL" dirty="0"/>
              <a:t>התגובה הספרטנית: פשיטה כושלת על נמל הפיראוס</a:t>
            </a:r>
          </a:p>
          <a:p>
            <a:r>
              <a:rPr lang="he-IL" dirty="0"/>
              <a:t>הקמת הקונפדרציה הימית</a:t>
            </a:r>
          </a:p>
          <a:p>
            <a:pPr lvl="1"/>
            <a:r>
              <a:rPr lang="he-IL" dirty="0"/>
              <a:t>האתונאים משגרים שליחים לערי יוון ומציעים לשתף פעולה נגד הספרטנים</a:t>
            </a:r>
          </a:p>
          <a:p>
            <a:pPr lvl="1"/>
            <a:r>
              <a:rPr lang="he-IL" dirty="0"/>
              <a:t>הסכמים דו-צדדיים בין אתונה לערים המעוניינות לשתף פעולה.</a:t>
            </a:r>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29337" r="3890"/>
          <a:stretch/>
        </p:blipFill>
        <p:spPr>
          <a:xfrm>
            <a:off x="838201" y="1690688"/>
            <a:ext cx="3873500" cy="4478337"/>
          </a:xfrm>
          <a:prstGeom prst="rect">
            <a:avLst/>
          </a:prstGeom>
        </p:spPr>
      </p:pic>
    </p:spTree>
    <p:extLst>
      <p:ext uri="{BB962C8B-B14F-4D97-AF65-F5344CB8AC3E}">
        <p14:creationId xmlns:p14="http://schemas.microsoft.com/office/powerpoint/2010/main" val="11869606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b="1" dirty="0"/>
              <a:t>צו אריסטוטולס</a:t>
            </a:r>
            <a:br>
              <a:rPr lang="he-IL" b="1" dirty="0"/>
            </a:br>
            <a:r>
              <a:rPr lang="he-IL" sz="3600" b="1" dirty="0"/>
              <a:t>377 לפנה"ס</a:t>
            </a:r>
            <a:endParaRPr lang="en-US" sz="3600" b="1" dirty="0"/>
          </a:p>
        </p:txBody>
      </p:sp>
      <p:sp>
        <p:nvSpPr>
          <p:cNvPr id="3" name="Content Placeholder 2"/>
          <p:cNvSpPr>
            <a:spLocks noGrp="1"/>
          </p:cNvSpPr>
          <p:nvPr>
            <p:ph idx="1"/>
          </p:nvPr>
        </p:nvSpPr>
        <p:spPr>
          <a:xfrm>
            <a:off x="2806700" y="1825625"/>
            <a:ext cx="8547100" cy="4351338"/>
          </a:xfrm>
        </p:spPr>
        <p:txBody>
          <a:bodyPr/>
          <a:lstStyle/>
          <a:p>
            <a:r>
              <a:rPr lang="he-IL" dirty="0"/>
              <a:t>בשנת 377 לפנה"ס האתונאים פרסמו את צו אריסטוטלס (</a:t>
            </a:r>
            <a:r>
              <a:rPr lang="en-US" dirty="0"/>
              <a:t>Aristoteles</a:t>
            </a:r>
            <a:r>
              <a:rPr lang="he-IL" dirty="0"/>
              <a:t>) </a:t>
            </a:r>
          </a:p>
          <a:p>
            <a:pPr lvl="1"/>
            <a:r>
              <a:rPr lang="he-IL" dirty="0"/>
              <a:t>קול קורא לכל מי שמעוניין להצטרף לקונפדרציה של אתונה</a:t>
            </a:r>
          </a:p>
          <a:p>
            <a:r>
              <a:rPr lang="he-IL" dirty="0">
                <a:solidFill>
                  <a:schemeClr val="accent2">
                    <a:lumMod val="20000"/>
                    <a:lumOff val="80000"/>
                  </a:schemeClr>
                </a:solidFill>
              </a:rPr>
              <a:t>ההבטחות של אתונה</a:t>
            </a:r>
          </a:p>
          <a:p>
            <a:pPr lvl="1"/>
            <a:r>
              <a:rPr lang="he-IL" dirty="0"/>
              <a:t>אוטונומיה וחופש לכל היוונים</a:t>
            </a:r>
          </a:p>
          <a:p>
            <a:pPr lvl="1"/>
            <a:r>
              <a:rPr lang="he-IL" dirty="0"/>
              <a:t>חופש חוקתי לכל חברה בקונפדרציה</a:t>
            </a:r>
          </a:p>
          <a:p>
            <a:pPr lvl="1"/>
            <a:r>
              <a:rPr lang="he-IL" dirty="0"/>
              <a:t>תרומות ולא מיסים</a:t>
            </a:r>
          </a:p>
          <a:p>
            <a:pPr lvl="1"/>
            <a:r>
              <a:rPr lang="he-IL" dirty="0"/>
              <a:t>מערכת ביקמרלית (</a:t>
            </a:r>
            <a:r>
              <a:rPr lang="en-US" dirty="0"/>
              <a:t>bicameral</a:t>
            </a:r>
            <a:r>
              <a:rPr lang="he-IL" dirty="0"/>
              <a:t>): כל החלטה חייבת אשרור של אסיפת העם האתונאית והקונגרס של בעלות הברית</a:t>
            </a:r>
          </a:p>
          <a:p>
            <a:pPr lvl="1"/>
            <a:r>
              <a:rPr lang="he-IL" dirty="0"/>
              <a:t>איסור מפורש להצבת חילות משמר והקמת קלרוכיות</a:t>
            </a:r>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1588294"/>
            <a:ext cx="1605564" cy="4826000"/>
          </a:xfrm>
          <a:prstGeom prst="rect">
            <a:avLst/>
          </a:prstGeom>
        </p:spPr>
      </p:pic>
    </p:spTree>
    <p:extLst>
      <p:ext uri="{BB962C8B-B14F-4D97-AF65-F5344CB8AC3E}">
        <p14:creationId xmlns:p14="http://schemas.microsoft.com/office/powerpoint/2010/main" val="9371582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rtl="1"/>
            <a:r>
              <a:rPr lang="he-IL" b="1" dirty="0">
                <a:cs typeface="FrankRuehl" panose="020E0503060101010101" pitchFamily="34" charset="-79"/>
              </a:rPr>
              <a:t>עד עתה...</a:t>
            </a:r>
            <a:endParaRPr lang="en-US" b="1" dirty="0">
              <a:cs typeface="FrankRuehl" panose="020E0503060101010101" pitchFamily="34" charset="-79"/>
            </a:endParaRPr>
          </a:p>
        </p:txBody>
      </p:sp>
      <p:sp>
        <p:nvSpPr>
          <p:cNvPr id="6" name="Content Placeholder 5"/>
          <p:cNvSpPr>
            <a:spLocks noGrp="1"/>
          </p:cNvSpPr>
          <p:nvPr>
            <p:ph idx="1"/>
          </p:nvPr>
        </p:nvSpPr>
        <p:spPr/>
        <p:txBody>
          <a:bodyPr>
            <a:normAutofit/>
          </a:bodyPr>
          <a:lstStyle/>
          <a:p>
            <a:pPr algn="r" rtl="1"/>
            <a:r>
              <a:rPr lang="he-IL" sz="4000" b="1" dirty="0">
                <a:cs typeface="FrankRuehl" panose="020E0503060101010101" pitchFamily="34" charset="-79"/>
              </a:rPr>
              <a:t>המלחמה הפלופונסית</a:t>
            </a:r>
          </a:p>
          <a:p>
            <a:pPr lvl="1" algn="r"/>
            <a:r>
              <a:rPr lang="he-IL" sz="3200" dirty="0">
                <a:cs typeface="FrankRuehl" panose="020E0503060101010101" pitchFamily="34" charset="-79"/>
              </a:rPr>
              <a:t>המלחמה הארכידמית</a:t>
            </a:r>
          </a:p>
          <a:p>
            <a:pPr lvl="1" algn="r"/>
            <a:r>
              <a:rPr lang="he-IL" sz="3200" dirty="0">
                <a:cs typeface="FrankRuehl" panose="020E0503060101010101" pitchFamily="34" charset="-79"/>
              </a:rPr>
              <a:t>המשלחת האתונאית לסיציליה</a:t>
            </a:r>
          </a:p>
          <a:p>
            <a:pPr lvl="1" algn="r"/>
            <a:r>
              <a:rPr lang="he-IL" sz="3200" dirty="0">
                <a:cs typeface="FrankRuehl" panose="020E0503060101010101" pitchFamily="34" charset="-79"/>
              </a:rPr>
              <a:t>המלחמה האיונית</a:t>
            </a:r>
          </a:p>
          <a:p>
            <a:pPr algn="r"/>
            <a:r>
              <a:rPr lang="he-IL" sz="3600" b="1" dirty="0">
                <a:cs typeface="FrankRuehl" panose="020E0503060101010101" pitchFamily="34" charset="-79"/>
              </a:rPr>
              <a:t>ניצחון ספרטני</a:t>
            </a:r>
          </a:p>
          <a:p>
            <a:pPr lvl="1" algn="r"/>
            <a:r>
              <a:rPr lang="he-IL" sz="3200" dirty="0">
                <a:cs typeface="FrankRuehl" panose="020E0503060101010101" pitchFamily="34" charset="-79"/>
              </a:rPr>
              <a:t>סופה של האימפריה האתונאית</a:t>
            </a:r>
          </a:p>
        </p:txBody>
      </p:sp>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t="4819" b="6912"/>
          <a:stretch/>
        </p:blipFill>
        <p:spPr>
          <a:xfrm>
            <a:off x="838200" y="1690688"/>
            <a:ext cx="3632200" cy="4537830"/>
          </a:xfrm>
          <a:prstGeom prst="rect">
            <a:avLst/>
          </a:prstGeom>
        </p:spPr>
      </p:pic>
    </p:spTree>
    <p:extLst>
      <p:ext uri="{BB962C8B-B14F-4D97-AF65-F5344CB8AC3E}">
        <p14:creationId xmlns:p14="http://schemas.microsoft.com/office/powerpoint/2010/main" val="180427149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1"/>
            <a:r>
              <a:rPr lang="he-IL" b="1" dirty="0"/>
              <a:t>קרב נקסוס (</a:t>
            </a:r>
            <a:r>
              <a:rPr lang="en-US" sz="3600" b="1" dirty="0"/>
              <a:t>Naxos</a:t>
            </a:r>
            <a:r>
              <a:rPr lang="he-IL" b="1" dirty="0"/>
              <a:t>)</a:t>
            </a:r>
            <a:br>
              <a:rPr lang="he-IL" b="1" dirty="0"/>
            </a:br>
            <a:r>
              <a:rPr lang="he-IL" sz="3600" b="1" dirty="0"/>
              <a:t>376 לפנה"ס</a:t>
            </a:r>
            <a:endParaRPr lang="en-US" sz="3600" b="1" dirty="0"/>
          </a:p>
        </p:txBody>
      </p:sp>
      <p:sp>
        <p:nvSpPr>
          <p:cNvPr id="3" name="Content Placeholder 2"/>
          <p:cNvSpPr>
            <a:spLocks noGrp="1"/>
          </p:cNvSpPr>
          <p:nvPr>
            <p:ph idx="1"/>
          </p:nvPr>
        </p:nvSpPr>
        <p:spPr>
          <a:xfrm>
            <a:off x="5930900" y="1825625"/>
            <a:ext cx="5422900" cy="4351338"/>
          </a:xfrm>
        </p:spPr>
        <p:txBody>
          <a:bodyPr/>
          <a:lstStyle/>
          <a:p>
            <a:r>
              <a:rPr lang="en-US" dirty="0"/>
              <a:t>378-75</a:t>
            </a:r>
            <a:r>
              <a:rPr lang="he-IL" dirty="0"/>
              <a:t>: האתונאים ממשיכים לבנות מחדש את צי המלחמה</a:t>
            </a:r>
          </a:p>
          <a:p>
            <a:r>
              <a:rPr lang="he-IL" dirty="0"/>
              <a:t>376: </a:t>
            </a:r>
          </a:p>
          <a:p>
            <a:pPr lvl="1"/>
            <a:r>
              <a:rPr lang="he-IL" dirty="0"/>
              <a:t>הספרטנים מחליטים לשלוח צי בכדי לחסום את ייבוא התבואה לאתונה</a:t>
            </a:r>
          </a:p>
          <a:p>
            <a:pPr lvl="1"/>
            <a:r>
              <a:rPr lang="he-IL" dirty="0"/>
              <a:t>התנגשות בסמוך לאי נאקסוס: תבוסה ספרטנית</a:t>
            </a:r>
          </a:p>
          <a:p>
            <a:r>
              <a:rPr lang="he-IL" dirty="0"/>
              <a:t>חשיבות הניצחון האתונאי</a:t>
            </a:r>
          </a:p>
          <a:p>
            <a:pPr lvl="1"/>
            <a:r>
              <a:rPr lang="he-IL" dirty="0"/>
              <a:t>סוף לנוכחות הספרטנית בים האגאי</a:t>
            </a:r>
          </a:p>
          <a:p>
            <a:pPr lvl="1"/>
            <a:r>
              <a:rPr lang="he-IL" dirty="0"/>
              <a:t>אתונה חוזרת לקדמת הבמה</a:t>
            </a:r>
          </a:p>
          <a:p>
            <a:pPr lvl="1"/>
            <a:r>
              <a:rPr lang="he-IL" dirty="0"/>
              <a:t>ערים רבות נוהרות לקונפדרציה</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8917" y="2062956"/>
            <a:ext cx="5071983" cy="3876675"/>
          </a:xfrm>
          <a:prstGeom prst="rect">
            <a:avLst/>
          </a:prstGeom>
        </p:spPr>
      </p:pic>
      <p:sp>
        <p:nvSpPr>
          <p:cNvPr id="5" name="Down Arrow 4"/>
          <p:cNvSpPr/>
          <p:nvPr/>
        </p:nvSpPr>
        <p:spPr>
          <a:xfrm>
            <a:off x="4354512" y="4089400"/>
            <a:ext cx="238125" cy="304800"/>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579015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b="1" dirty="0"/>
              <a:t>תבאי והליגה הבויאוטית</a:t>
            </a:r>
            <a:endParaRPr lang="en-US" b="1" dirty="0"/>
          </a:p>
        </p:txBody>
      </p:sp>
      <p:sp>
        <p:nvSpPr>
          <p:cNvPr id="3" name="Content Placeholder 2"/>
          <p:cNvSpPr>
            <a:spLocks noGrp="1"/>
          </p:cNvSpPr>
          <p:nvPr>
            <p:ph idx="1"/>
          </p:nvPr>
        </p:nvSpPr>
        <p:spPr>
          <a:xfrm>
            <a:off x="4775200" y="1825625"/>
            <a:ext cx="6578600" cy="4351338"/>
          </a:xfrm>
        </p:spPr>
        <p:txBody>
          <a:bodyPr>
            <a:normAutofit lnSpcReduction="10000"/>
          </a:bodyPr>
          <a:lstStyle/>
          <a:p>
            <a:pPr marL="0" indent="0">
              <a:buNone/>
            </a:pPr>
            <a:r>
              <a:rPr lang="he-IL" dirty="0"/>
              <a:t>377 לפנה"ס : שתי משלחות צבאיות נגד תבאי לא משיגות שום הישג משמעותי </a:t>
            </a:r>
          </a:p>
          <a:p>
            <a:pPr marL="0" indent="0">
              <a:buNone/>
            </a:pPr>
            <a:r>
              <a:rPr lang="he-IL" dirty="0">
                <a:solidFill>
                  <a:schemeClr val="accent2">
                    <a:lumMod val="40000"/>
                    <a:lumOff val="60000"/>
                  </a:schemeClr>
                </a:solidFill>
              </a:rPr>
              <a:t>הקמת הליגה הבויאוטית (</a:t>
            </a:r>
            <a:r>
              <a:rPr lang="en-US" dirty="0">
                <a:solidFill>
                  <a:schemeClr val="accent2">
                    <a:lumMod val="40000"/>
                    <a:lumOff val="60000"/>
                  </a:schemeClr>
                </a:solidFill>
              </a:rPr>
              <a:t>The Boeotian League</a:t>
            </a:r>
            <a:r>
              <a:rPr lang="he-IL" dirty="0">
                <a:solidFill>
                  <a:schemeClr val="accent2">
                    <a:lumMod val="40000"/>
                    <a:lumOff val="60000"/>
                  </a:schemeClr>
                </a:solidFill>
              </a:rPr>
              <a:t>)</a:t>
            </a:r>
            <a:endParaRPr lang="en-US" dirty="0">
              <a:solidFill>
                <a:schemeClr val="accent2">
                  <a:lumMod val="40000"/>
                  <a:lumOff val="60000"/>
                </a:schemeClr>
              </a:solidFill>
            </a:endParaRPr>
          </a:p>
          <a:p>
            <a:r>
              <a:rPr lang="he-IL" dirty="0"/>
              <a:t>כל חברות הליגה אימצו חוקה דמוקרטית</a:t>
            </a:r>
          </a:p>
          <a:p>
            <a:r>
              <a:rPr lang="he-IL" dirty="0"/>
              <a:t>שימוש באותו המטבע</a:t>
            </a:r>
          </a:p>
          <a:p>
            <a:r>
              <a:rPr lang="he-IL" dirty="0"/>
              <a:t>11 מחוזות, כאשר מחוז שולח נציג אחד למועצה הפדרלית, ושישים נציגים לאסיפה הכללית</a:t>
            </a:r>
          </a:p>
          <a:p>
            <a:r>
              <a:rPr lang="he-IL" dirty="0"/>
              <a:t>דמויות מפתח:</a:t>
            </a:r>
          </a:p>
          <a:p>
            <a:pPr lvl="1"/>
            <a:r>
              <a:rPr lang="he-IL" dirty="0"/>
              <a:t>אפמינונדס (</a:t>
            </a:r>
            <a:r>
              <a:rPr lang="en-US" dirty="0"/>
              <a:t>Epaminondas</a:t>
            </a:r>
            <a:r>
              <a:rPr lang="he-IL" dirty="0"/>
              <a:t>) – מדינאי מוכשר וכריזמטי</a:t>
            </a:r>
          </a:p>
          <a:p>
            <a:pPr lvl="1"/>
            <a:r>
              <a:rPr lang="he-IL" dirty="0"/>
              <a:t>פלופידס (</a:t>
            </a:r>
            <a:r>
              <a:rPr lang="en-US" dirty="0" err="1"/>
              <a:t>Pelopias</a:t>
            </a:r>
            <a:r>
              <a:rPr lang="he-IL" dirty="0"/>
              <a:t>) – גנרל צבאי מחונן</a:t>
            </a:r>
          </a:p>
          <a:p>
            <a:endParaRPr lang="he-IL" dirty="0"/>
          </a:p>
          <a:p>
            <a:pPr marL="0" indent="0">
              <a:buNone/>
            </a:pPr>
            <a:endParaRPr lang="he-IL"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2045381"/>
            <a:ext cx="3911826" cy="3911826"/>
          </a:xfrm>
          <a:prstGeom prst="rect">
            <a:avLst/>
          </a:prstGeom>
        </p:spPr>
      </p:pic>
    </p:spTree>
    <p:extLst>
      <p:ext uri="{BB962C8B-B14F-4D97-AF65-F5344CB8AC3E}">
        <p14:creationId xmlns:p14="http://schemas.microsoft.com/office/powerpoint/2010/main" val="252278532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1"/>
            <a:r>
              <a:rPr lang="he-IL" b="1" dirty="0"/>
              <a:t>שיחות השלום וכשלונן (החלקי)</a:t>
            </a:r>
            <a:br>
              <a:rPr lang="he-IL" b="1" dirty="0"/>
            </a:br>
            <a:r>
              <a:rPr lang="he-IL" sz="3600" b="1" dirty="0"/>
              <a:t>371 לפנה"ס</a:t>
            </a:r>
            <a:endParaRPr lang="en-US" sz="3600" b="1" dirty="0"/>
          </a:p>
        </p:txBody>
      </p:sp>
      <p:sp>
        <p:nvSpPr>
          <p:cNvPr id="3" name="Content Placeholder 2"/>
          <p:cNvSpPr>
            <a:spLocks noGrp="1"/>
          </p:cNvSpPr>
          <p:nvPr>
            <p:ph idx="1"/>
          </p:nvPr>
        </p:nvSpPr>
        <p:spPr>
          <a:xfrm>
            <a:off x="4833258" y="1825625"/>
            <a:ext cx="6477000" cy="4351338"/>
          </a:xfrm>
        </p:spPr>
        <p:txBody>
          <a:bodyPr/>
          <a:lstStyle/>
          <a:p>
            <a:r>
              <a:rPr lang="he-IL" dirty="0"/>
              <a:t>מלחמה מוגבלת</a:t>
            </a:r>
          </a:p>
          <a:p>
            <a:pPr lvl="1"/>
            <a:r>
              <a:rPr lang="he-IL" dirty="0"/>
              <a:t>אתונה משתלטת על קורקירה</a:t>
            </a:r>
          </a:p>
          <a:p>
            <a:pPr lvl="1"/>
            <a:r>
              <a:rPr lang="he-IL" dirty="0"/>
              <a:t>בשנת 373 לפנה"ס התבאנים מחריבים (שוב) את פלאטאיה, העיר היחידה בבויאוטיה שסרבה להצטרף לליגה של תבאי.</a:t>
            </a:r>
          </a:p>
          <a:p>
            <a:r>
              <a:rPr lang="he-IL" dirty="0"/>
              <a:t>שיחות שלום, 371</a:t>
            </a:r>
          </a:p>
          <a:p>
            <a:pPr lvl="1"/>
            <a:r>
              <a:rPr lang="he-IL" dirty="0"/>
              <a:t>נציגים מכל יוון מגיעים כדי לדון בהסכם שלום כללי</a:t>
            </a:r>
          </a:p>
          <a:p>
            <a:pPr lvl="1"/>
            <a:r>
              <a:rPr lang="he-IL" dirty="0"/>
              <a:t>הספרטנים לא מאפשרים לתבאנים לחתום בשם כלל אנשי בויאוטיה, התבאנים זועמים ופורשים מהשיחות השלום</a:t>
            </a:r>
          </a:p>
          <a:p>
            <a:pPr lvl="1"/>
            <a:r>
              <a:rPr lang="he-IL" dirty="0"/>
              <a:t>אתונה וספרטה מכריזות על שלום</a:t>
            </a:r>
          </a:p>
          <a:p>
            <a:pPr lvl="2"/>
            <a:r>
              <a:rPr lang="he-IL" dirty="0"/>
              <a:t>חשש משותף מכוחה העולה של תבאי</a:t>
            </a:r>
          </a:p>
          <a:p>
            <a:pPr lvl="1"/>
            <a:endParaRPr lang="he-IL" dirty="0"/>
          </a:p>
          <a:p>
            <a:pPr lvl="1"/>
            <a:endParaRPr lang="he-IL"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2339408"/>
            <a:ext cx="3623276" cy="3323771"/>
          </a:xfrm>
          <a:prstGeom prst="rect">
            <a:avLst/>
          </a:prstGeom>
        </p:spPr>
      </p:pic>
    </p:spTree>
    <p:extLst>
      <p:ext uri="{BB962C8B-B14F-4D97-AF65-F5344CB8AC3E}">
        <p14:creationId xmlns:p14="http://schemas.microsoft.com/office/powerpoint/2010/main" val="246532960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1"/>
            <a:r>
              <a:rPr lang="he-IL" b="1" dirty="0"/>
              <a:t>קרב לאוקטרה (</a:t>
            </a:r>
            <a:r>
              <a:rPr lang="en-US" b="1" dirty="0"/>
              <a:t>Leuctra</a:t>
            </a:r>
            <a:r>
              <a:rPr lang="he-IL" b="1" dirty="0"/>
              <a:t>)</a:t>
            </a:r>
            <a:br>
              <a:rPr lang="he-IL" b="1" dirty="0"/>
            </a:br>
            <a:r>
              <a:rPr lang="he-IL" sz="3600" b="1" dirty="0"/>
              <a:t>371 לפנה"ס</a:t>
            </a:r>
            <a:endParaRPr lang="en-US" sz="3600" b="1"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4645" y="1690688"/>
            <a:ext cx="5447421" cy="4162652"/>
          </a:xfrm>
          <a:prstGeom prst="rect">
            <a:avLst/>
          </a:prstGeom>
        </p:spPr>
      </p:pic>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r="23238"/>
          <a:stretch/>
        </p:blipFill>
        <p:spPr>
          <a:xfrm>
            <a:off x="6096000" y="1690688"/>
            <a:ext cx="5651355" cy="4162652"/>
          </a:xfrm>
          <a:prstGeom prst="rect">
            <a:avLst/>
          </a:prstGeom>
        </p:spPr>
      </p:pic>
    </p:spTree>
    <p:extLst>
      <p:ext uri="{BB962C8B-B14F-4D97-AF65-F5344CB8AC3E}">
        <p14:creationId xmlns:p14="http://schemas.microsoft.com/office/powerpoint/2010/main" val="6767870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b="1" dirty="0"/>
              <a:t>ההגמוניה התבאנית</a:t>
            </a:r>
            <a:br>
              <a:rPr lang="he-IL" b="1" dirty="0"/>
            </a:br>
            <a:r>
              <a:rPr lang="he-IL" sz="3600" b="1" dirty="0"/>
              <a:t>371-362 לפנה"ס</a:t>
            </a:r>
            <a:endParaRPr lang="en-US" b="1" dirty="0"/>
          </a:p>
        </p:txBody>
      </p:sp>
      <p:sp>
        <p:nvSpPr>
          <p:cNvPr id="3" name="Content Placeholder 2"/>
          <p:cNvSpPr>
            <a:spLocks noGrp="1"/>
          </p:cNvSpPr>
          <p:nvPr>
            <p:ph idx="1"/>
          </p:nvPr>
        </p:nvSpPr>
        <p:spPr>
          <a:xfrm>
            <a:off x="5357526" y="1825625"/>
            <a:ext cx="5996273" cy="4351338"/>
          </a:xfrm>
        </p:spPr>
        <p:txBody>
          <a:bodyPr>
            <a:normAutofit lnSpcReduction="10000"/>
          </a:bodyPr>
          <a:lstStyle/>
          <a:p>
            <a:r>
              <a:rPr lang="he-IL" dirty="0"/>
              <a:t>פלופידס ואפימנונדס מיישמים מדיניות-חוץ ניצית</a:t>
            </a:r>
          </a:p>
          <a:p>
            <a:pPr lvl="1"/>
            <a:r>
              <a:rPr lang="he-IL" dirty="0"/>
              <a:t>בצפון: התבאנים מתערבים בתסאליה, מוקדון ואמפיפוליס</a:t>
            </a:r>
          </a:p>
          <a:p>
            <a:pPr lvl="1"/>
            <a:r>
              <a:rPr lang="he-IL" dirty="0"/>
              <a:t>בים האגאי: התבאנים מחזרים אחרי בעלות בריתה של אתונה</a:t>
            </a:r>
          </a:p>
          <a:p>
            <a:r>
              <a:rPr lang="he-IL" dirty="0"/>
              <a:t>תבאי נגד ספרטה</a:t>
            </a:r>
          </a:p>
          <a:p>
            <a:pPr lvl="1"/>
            <a:r>
              <a:rPr lang="he-IL" dirty="0"/>
              <a:t>לאחר קרב לאוקטרה, העיר מנטיניאה נבנית מחדש</a:t>
            </a:r>
          </a:p>
          <a:p>
            <a:pPr lvl="1"/>
            <a:r>
              <a:rPr lang="he-IL" dirty="0"/>
              <a:t>הארקדים מייסדים ליגה משלהם</a:t>
            </a:r>
          </a:p>
          <a:p>
            <a:pPr lvl="1"/>
            <a:r>
              <a:rPr lang="he-IL" dirty="0"/>
              <a:t>הספרטנים מכריזים מלחמה על ארקדיה</a:t>
            </a:r>
          </a:p>
          <a:p>
            <a:pPr lvl="1"/>
            <a:r>
              <a:rPr lang="he-IL" dirty="0"/>
              <a:t>הארקדים פונים לאתונה, אך זו מסרבת לעזור</a:t>
            </a:r>
          </a:p>
          <a:p>
            <a:pPr lvl="1"/>
            <a:r>
              <a:rPr lang="he-IL" dirty="0"/>
              <a:t>כתוצאה מכך נעשית פנייה לתבאי, וזו מסכימה לסייע</a:t>
            </a:r>
          </a:p>
          <a:p>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1874951"/>
            <a:ext cx="4519326" cy="4252686"/>
          </a:xfrm>
          <a:prstGeom prst="rect">
            <a:avLst/>
          </a:prstGeom>
        </p:spPr>
      </p:pic>
    </p:spTree>
    <p:extLst>
      <p:ext uri="{BB962C8B-B14F-4D97-AF65-F5344CB8AC3E}">
        <p14:creationId xmlns:p14="http://schemas.microsoft.com/office/powerpoint/2010/main" val="2564256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b="1" dirty="0"/>
              <a:t>תבאי נגד ספרטה</a:t>
            </a:r>
            <a:endParaRPr lang="en-US" b="1" dirty="0"/>
          </a:p>
        </p:txBody>
      </p:sp>
      <p:sp>
        <p:nvSpPr>
          <p:cNvPr id="3" name="Content Placeholder 2"/>
          <p:cNvSpPr>
            <a:spLocks noGrp="1"/>
          </p:cNvSpPr>
          <p:nvPr>
            <p:ph idx="1"/>
          </p:nvPr>
        </p:nvSpPr>
        <p:spPr>
          <a:xfrm>
            <a:off x="5138056" y="1825625"/>
            <a:ext cx="6215743" cy="4351338"/>
          </a:xfrm>
        </p:spPr>
        <p:txBody>
          <a:bodyPr>
            <a:normAutofit lnSpcReduction="10000"/>
          </a:bodyPr>
          <a:lstStyle/>
          <a:p>
            <a:r>
              <a:rPr lang="he-IL" dirty="0">
                <a:solidFill>
                  <a:schemeClr val="accent5">
                    <a:lumMod val="20000"/>
                    <a:lumOff val="80000"/>
                  </a:schemeClr>
                </a:solidFill>
              </a:rPr>
              <a:t>370 לפנה"ס הפלישה התבאנית הראשונה לספרטה</a:t>
            </a:r>
          </a:p>
          <a:p>
            <a:pPr lvl="1"/>
            <a:r>
              <a:rPr lang="he-IL" dirty="0"/>
              <a:t>אפמינונדס מגיע עם צבא</a:t>
            </a:r>
          </a:p>
          <a:p>
            <a:pPr lvl="1"/>
            <a:r>
              <a:rPr lang="he-IL" dirty="0"/>
              <a:t>מקים </a:t>
            </a:r>
            <a:r>
              <a:rPr lang="he-IL" dirty="0">
                <a:solidFill>
                  <a:schemeClr val="accent5">
                    <a:lumMod val="20000"/>
                    <a:lumOff val="80000"/>
                  </a:schemeClr>
                </a:solidFill>
              </a:rPr>
              <a:t>עיר</a:t>
            </a:r>
            <a:r>
              <a:rPr lang="he-IL" dirty="0"/>
              <a:t> בארקדיה בשם מגאלופוליס</a:t>
            </a:r>
          </a:p>
          <a:p>
            <a:pPr lvl="1"/>
            <a:r>
              <a:rPr lang="he-IL" dirty="0"/>
              <a:t>הספרטנים נמנעים מעימות ישיר</a:t>
            </a:r>
          </a:p>
          <a:p>
            <a:pPr lvl="1"/>
            <a:r>
              <a:rPr lang="he-IL" dirty="0"/>
              <a:t>התבאנים חומסים את הפריפריה החקלאית של לאקוניה ללא הפרעה(!)</a:t>
            </a:r>
          </a:p>
          <a:p>
            <a:r>
              <a:rPr lang="he-IL" dirty="0">
                <a:solidFill>
                  <a:schemeClr val="accent5">
                    <a:lumMod val="20000"/>
                    <a:lumOff val="80000"/>
                  </a:schemeClr>
                </a:solidFill>
              </a:rPr>
              <a:t>369 לפנה"ס: הפלישה התבאנית השנייה לספרטה</a:t>
            </a:r>
          </a:p>
          <a:p>
            <a:pPr lvl="1"/>
            <a:r>
              <a:rPr lang="he-IL" dirty="0"/>
              <a:t>התבאנים משחררים את מסניה</a:t>
            </a:r>
          </a:p>
          <a:p>
            <a:pPr lvl="1"/>
            <a:r>
              <a:rPr lang="he-IL" dirty="0"/>
              <a:t>ההלוטים המשוחררים מקימים עיר חדשה: מסנה (</a:t>
            </a:r>
            <a:r>
              <a:rPr lang="en-US" dirty="0"/>
              <a:t>Messene</a:t>
            </a:r>
            <a:r>
              <a:rPr lang="he-IL" dirty="0"/>
              <a:t>)</a:t>
            </a:r>
          </a:p>
          <a:p>
            <a:pPr lvl="1"/>
            <a:r>
              <a:rPr lang="he-IL" dirty="0"/>
              <a:t>מכה אנושה לכוחה של ספרטה</a:t>
            </a:r>
          </a:p>
          <a:p>
            <a:endParaRPr lang="he-IL" dirty="0"/>
          </a:p>
          <a:p>
            <a:pPr lvl="1"/>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1874951"/>
            <a:ext cx="4202259" cy="4252686"/>
          </a:xfrm>
          <a:prstGeom prst="rect">
            <a:avLst/>
          </a:prstGeom>
        </p:spPr>
      </p:pic>
    </p:spTree>
    <p:extLst>
      <p:ext uri="{BB962C8B-B14F-4D97-AF65-F5344CB8AC3E}">
        <p14:creationId xmlns:p14="http://schemas.microsoft.com/office/powerpoint/2010/main" val="347651621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b="1" dirty="0"/>
              <a:t>קרב מנטיניאה</a:t>
            </a:r>
            <a:br>
              <a:rPr lang="he-IL" b="1" dirty="0"/>
            </a:br>
            <a:r>
              <a:rPr lang="he-IL" sz="3600" b="1" dirty="0"/>
              <a:t>362 לפנה"ס</a:t>
            </a:r>
            <a:endParaRPr lang="en-US" sz="3600" b="1" dirty="0"/>
          </a:p>
        </p:txBody>
      </p:sp>
      <p:sp>
        <p:nvSpPr>
          <p:cNvPr id="5" name="Content Placeholder 4"/>
          <p:cNvSpPr>
            <a:spLocks noGrp="1"/>
          </p:cNvSpPr>
          <p:nvPr>
            <p:ph idx="1"/>
          </p:nvPr>
        </p:nvSpPr>
        <p:spPr>
          <a:xfrm>
            <a:off x="5410200" y="1825625"/>
            <a:ext cx="5943600" cy="4351338"/>
          </a:xfrm>
        </p:spPr>
        <p:txBody>
          <a:bodyPr/>
          <a:lstStyle/>
          <a:p>
            <a:r>
              <a:rPr lang="en-US" dirty="0">
                <a:solidFill>
                  <a:schemeClr val="accent5">
                    <a:lumMod val="20000"/>
                    <a:lumOff val="80000"/>
                  </a:schemeClr>
                </a:solidFill>
              </a:rPr>
              <a:t>364</a:t>
            </a:r>
            <a:r>
              <a:rPr lang="he-IL" dirty="0">
                <a:solidFill>
                  <a:schemeClr val="accent5">
                    <a:lumMod val="20000"/>
                    <a:lumOff val="80000"/>
                  </a:schemeClr>
                </a:solidFill>
              </a:rPr>
              <a:t> לפנה"ס: פלופידס נהרג בתסאליה</a:t>
            </a:r>
          </a:p>
          <a:p>
            <a:r>
              <a:rPr lang="he-IL" dirty="0">
                <a:solidFill>
                  <a:schemeClr val="accent5">
                    <a:lumMod val="20000"/>
                    <a:lumOff val="80000"/>
                  </a:schemeClr>
                </a:solidFill>
              </a:rPr>
              <a:t>פיצול בליגה הארקדית</a:t>
            </a:r>
          </a:p>
          <a:p>
            <a:pPr lvl="1"/>
            <a:r>
              <a:rPr lang="he-IL" dirty="0"/>
              <a:t>סטאסיס בין סיעות דמוקרטיות ואוליגרכיות</a:t>
            </a:r>
          </a:p>
          <a:p>
            <a:pPr lvl="1"/>
            <a:r>
              <a:rPr lang="he-IL" dirty="0"/>
              <a:t>מנטינאיה מנסה לפרוש מן הליגה, מבקשת סיוע מאתונה וספרטה</a:t>
            </a:r>
          </a:p>
          <a:p>
            <a:r>
              <a:rPr lang="he-IL" dirty="0">
                <a:solidFill>
                  <a:schemeClr val="accent5">
                    <a:lumMod val="20000"/>
                    <a:lumOff val="80000"/>
                  </a:schemeClr>
                </a:solidFill>
              </a:rPr>
              <a:t>קרב מנטיניאה 362 לפנה"ס</a:t>
            </a:r>
          </a:p>
          <a:p>
            <a:pPr lvl="1"/>
            <a:r>
              <a:rPr lang="he-IL" dirty="0"/>
              <a:t>התבאנים משתמשים באותה הטקטיקה כדי להביס את הספרטנים</a:t>
            </a:r>
          </a:p>
          <a:p>
            <a:pPr lvl="1"/>
            <a:r>
              <a:rPr lang="he-IL" dirty="0"/>
              <a:t>אפמינונדס נהרג במהלך הקרב</a:t>
            </a:r>
            <a:endParaRPr lang="en-US" dirty="0"/>
          </a:p>
        </p:txBody>
      </p:sp>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r="2653"/>
          <a:stretch/>
        </p:blipFill>
        <p:spPr>
          <a:xfrm>
            <a:off x="740646" y="1481294"/>
            <a:ext cx="4486674" cy="252000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6719" y="4030188"/>
            <a:ext cx="4490601" cy="2520000"/>
          </a:xfrm>
          <a:prstGeom prst="rect">
            <a:avLst/>
          </a:prstGeom>
        </p:spPr>
      </p:pic>
      <p:sp>
        <p:nvSpPr>
          <p:cNvPr id="3" name="TextBox 2"/>
          <p:cNvSpPr txBox="1"/>
          <p:nvPr/>
        </p:nvSpPr>
        <p:spPr>
          <a:xfrm>
            <a:off x="662511" y="1465769"/>
            <a:ext cx="351378" cy="584775"/>
          </a:xfrm>
          <a:prstGeom prst="rect">
            <a:avLst/>
          </a:prstGeom>
          <a:noFill/>
        </p:spPr>
        <p:txBody>
          <a:bodyPr wrap="none" rtlCol="0">
            <a:spAutoFit/>
          </a:bodyPr>
          <a:lstStyle/>
          <a:p>
            <a:r>
              <a:rPr lang="he-IL" sz="3200" b="1" dirty="0"/>
              <a:t>1</a:t>
            </a:r>
            <a:endParaRPr lang="en-US" sz="3200" b="1" dirty="0"/>
          </a:p>
        </p:txBody>
      </p:sp>
      <p:sp>
        <p:nvSpPr>
          <p:cNvPr id="9" name="TextBox 8"/>
          <p:cNvSpPr txBox="1"/>
          <p:nvPr/>
        </p:nvSpPr>
        <p:spPr>
          <a:xfrm>
            <a:off x="662511" y="4001294"/>
            <a:ext cx="351378" cy="584775"/>
          </a:xfrm>
          <a:prstGeom prst="rect">
            <a:avLst/>
          </a:prstGeom>
          <a:noFill/>
        </p:spPr>
        <p:txBody>
          <a:bodyPr wrap="none" rtlCol="0">
            <a:spAutoFit/>
          </a:bodyPr>
          <a:lstStyle/>
          <a:p>
            <a:r>
              <a:rPr lang="he-IL" sz="3200" b="1" dirty="0"/>
              <a:t>2</a:t>
            </a:r>
            <a:endParaRPr lang="en-US" sz="3200" b="1" dirty="0"/>
          </a:p>
        </p:txBody>
      </p:sp>
    </p:spTree>
    <p:extLst>
      <p:ext uri="{BB962C8B-B14F-4D97-AF65-F5344CB8AC3E}">
        <p14:creationId xmlns:p14="http://schemas.microsoft.com/office/powerpoint/2010/main" val="117545890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b="1" dirty="0"/>
              <a:t>סופה של הקונפדרציה הימית של אתונה</a:t>
            </a:r>
            <a:endParaRPr lang="en-US" b="1" dirty="0"/>
          </a:p>
        </p:txBody>
      </p:sp>
      <p:sp>
        <p:nvSpPr>
          <p:cNvPr id="3" name="Content Placeholder 2"/>
          <p:cNvSpPr>
            <a:spLocks noGrp="1"/>
          </p:cNvSpPr>
          <p:nvPr>
            <p:ph idx="1"/>
          </p:nvPr>
        </p:nvSpPr>
        <p:spPr>
          <a:xfrm>
            <a:off x="4826000" y="1825625"/>
            <a:ext cx="6527800" cy="4351338"/>
          </a:xfrm>
        </p:spPr>
        <p:txBody>
          <a:bodyPr>
            <a:normAutofit fontScale="92500" lnSpcReduction="20000"/>
          </a:bodyPr>
          <a:lstStyle/>
          <a:p>
            <a:r>
              <a:rPr lang="he-IL" b="1" dirty="0">
                <a:solidFill>
                  <a:schemeClr val="accent5">
                    <a:lumMod val="20000"/>
                    <a:lumOff val="80000"/>
                  </a:schemeClr>
                </a:solidFill>
              </a:rPr>
              <a:t>שינוי הדרגתי בגישתם של האתונאים</a:t>
            </a:r>
            <a:endParaRPr lang="en-US" b="1" dirty="0">
              <a:solidFill>
                <a:schemeClr val="accent5">
                  <a:lumMod val="20000"/>
                  <a:lumOff val="80000"/>
                </a:schemeClr>
              </a:solidFill>
            </a:endParaRPr>
          </a:p>
          <a:p>
            <a:pPr lvl="1"/>
            <a:r>
              <a:rPr lang="he-IL" dirty="0"/>
              <a:t>372: האתונאים דורשים מאנשי פארוס מנחה לפסטיבל הפנאתנאיה</a:t>
            </a:r>
            <a:endParaRPr lang="en-US" dirty="0"/>
          </a:p>
          <a:p>
            <a:pPr lvl="1"/>
            <a:r>
              <a:rPr lang="he-IL" dirty="0"/>
              <a:t>366: האתונאים מציבים מושלים וחילות משמר באמורגוס ואנדרוס</a:t>
            </a:r>
            <a:endParaRPr lang="en-US" dirty="0"/>
          </a:p>
          <a:p>
            <a:pPr lvl="1"/>
            <a:r>
              <a:rPr lang="he-IL" dirty="0"/>
              <a:t>364: מקימים קלרוכיה בסמוס</a:t>
            </a:r>
            <a:endParaRPr lang="en-US" dirty="0"/>
          </a:p>
          <a:p>
            <a:pPr lvl="1"/>
            <a:r>
              <a:rPr lang="he-IL" dirty="0"/>
              <a:t>364: מקימים קלרוכיה בפוטידיאה</a:t>
            </a:r>
            <a:endParaRPr lang="en-US" dirty="0"/>
          </a:p>
          <a:p>
            <a:pPr lvl="1"/>
            <a:r>
              <a:rPr lang="he-IL" dirty="0"/>
              <a:t>363: יושבי האי קאוס (</a:t>
            </a:r>
            <a:r>
              <a:rPr lang="en-US" dirty="0" err="1"/>
              <a:t>Keos</a:t>
            </a:r>
            <a:r>
              <a:rPr lang="he-IL" dirty="0"/>
              <a:t>) מורדים, אך האתונאים מדכאים את המרד בכוח</a:t>
            </a:r>
            <a:endParaRPr lang="en-US" dirty="0"/>
          </a:p>
          <a:p>
            <a:pPr lvl="1"/>
            <a:r>
              <a:rPr lang="he-IL" dirty="0"/>
              <a:t>361: האתונאים מתערבים בנעשה בקורקירה ומסייעים לסיעה האוליגרכית לתפוס את השלטון</a:t>
            </a:r>
          </a:p>
          <a:p>
            <a:pPr lvl="0"/>
            <a:r>
              <a:rPr lang="he-IL" dirty="0">
                <a:solidFill>
                  <a:schemeClr val="accent5">
                    <a:lumMod val="20000"/>
                    <a:lumOff val="80000"/>
                  </a:schemeClr>
                </a:solidFill>
              </a:rPr>
              <a:t>מלחמת בעלות הברית, 358-355 לפנה"ס</a:t>
            </a:r>
          </a:p>
          <a:p>
            <a:pPr lvl="1"/>
            <a:r>
              <a:rPr lang="he-IL" dirty="0"/>
              <a:t>רודוס, כיוס, קוס וביזנטיון פורשות מהקונפדרציה</a:t>
            </a:r>
          </a:p>
          <a:p>
            <a:pPr lvl="1"/>
            <a:r>
              <a:rPr lang="he-IL" dirty="0"/>
              <a:t>הצי האתונאי מובס, והקונפדרציה מפורקת לאלתר</a:t>
            </a:r>
            <a:endParaRPr lang="en-US" dirty="0"/>
          </a:p>
          <a:p>
            <a:endParaRPr lang="en-US" dirty="0"/>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18576" r="22291"/>
          <a:stretch/>
        </p:blipFill>
        <p:spPr>
          <a:xfrm>
            <a:off x="838200" y="1825625"/>
            <a:ext cx="3784600" cy="4268939"/>
          </a:xfrm>
          <a:prstGeom prst="rect">
            <a:avLst/>
          </a:prstGeom>
        </p:spPr>
      </p:pic>
    </p:spTree>
    <p:extLst>
      <p:ext uri="{BB962C8B-B14F-4D97-AF65-F5344CB8AC3E}">
        <p14:creationId xmlns:p14="http://schemas.microsoft.com/office/powerpoint/2010/main" val="183074097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dirty="0">
                <a:solidFill>
                  <a:schemeClr val="accent2">
                    <a:lumMod val="20000"/>
                    <a:lumOff val="80000"/>
                  </a:schemeClr>
                </a:solidFill>
              </a:rPr>
              <a:t>היוונים האלה, רק להילחם הם יודעים</a:t>
            </a:r>
            <a:endParaRPr lang="en-US" dirty="0">
              <a:solidFill>
                <a:schemeClr val="accent2">
                  <a:lumMod val="20000"/>
                  <a:lumOff val="80000"/>
                </a:schemeClr>
              </a:solidFill>
            </a:endParaRPr>
          </a:p>
        </p:txBody>
      </p:sp>
      <p:sp>
        <p:nvSpPr>
          <p:cNvPr id="3" name="Content Placeholder 2"/>
          <p:cNvSpPr>
            <a:spLocks noGrp="1"/>
          </p:cNvSpPr>
          <p:nvPr>
            <p:ph idx="1"/>
          </p:nvPr>
        </p:nvSpPr>
        <p:spPr/>
        <p:txBody>
          <a:bodyPr>
            <a:normAutofit lnSpcReduction="10000"/>
          </a:bodyPr>
          <a:lstStyle/>
          <a:p>
            <a:pPr marL="0" indent="0">
              <a:buNone/>
            </a:pPr>
            <a:r>
              <a:rPr lang="he-IL" sz="3600" dirty="0"/>
              <a:t>"לאחר שקרב מנטיניאה הסתיים, התרחש ההיפך ממה שכולם ציפו לו. מכייון שכמעט כל ערי המדינה המובילות לקחו חלק בקרב, ההנחה הרווחת הייתה שמי שינצח בקרב יהפוך להגמון החדש של יוון. אבל האל הכתיב ששני הצדדים יציבו גלעד להנצחת ניצחונם. אך עדיין, אף אחד מן המשתתפים בקרב לא הגדיל את תחום שלטונו או העצים את כוחו. למעשה, הבלבול וחוסר הסדר ביוון היו גדולים אף יותר מאשר לפני ההתנגשות."</a:t>
            </a:r>
          </a:p>
          <a:p>
            <a:pPr marL="0" indent="0">
              <a:buNone/>
            </a:pPr>
            <a:endParaRPr lang="he-IL" dirty="0"/>
          </a:p>
          <a:p>
            <a:pPr marL="0" indent="0">
              <a:buNone/>
            </a:pPr>
            <a:r>
              <a:rPr lang="he-IL" dirty="0"/>
              <a:t>קסנופון, </a:t>
            </a:r>
            <a:r>
              <a:rPr lang="he-IL" i="1" dirty="0"/>
              <a:t>הלניקה</a:t>
            </a:r>
            <a:r>
              <a:rPr lang="he-IL" dirty="0"/>
              <a:t> 7.5.26</a:t>
            </a:r>
            <a:endParaRPr lang="en-US" dirty="0"/>
          </a:p>
          <a:p>
            <a:endParaRPr lang="en-US" dirty="0"/>
          </a:p>
        </p:txBody>
      </p:sp>
    </p:spTree>
    <p:extLst>
      <p:ext uri="{BB962C8B-B14F-4D97-AF65-F5344CB8AC3E}">
        <p14:creationId xmlns:p14="http://schemas.microsoft.com/office/powerpoint/2010/main" val="85704870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dirty="0"/>
              <a:t>בשבוע הבא</a:t>
            </a:r>
            <a:endParaRPr lang="en-US" dirty="0"/>
          </a:p>
        </p:txBody>
      </p:sp>
      <p:sp>
        <p:nvSpPr>
          <p:cNvPr id="3" name="Content Placeholder 2"/>
          <p:cNvSpPr>
            <a:spLocks noGrp="1"/>
          </p:cNvSpPr>
          <p:nvPr>
            <p:ph idx="1"/>
          </p:nvPr>
        </p:nvSpPr>
        <p:spPr/>
        <p:txBody>
          <a:bodyPr/>
          <a:lstStyle/>
          <a:p>
            <a:r>
              <a:rPr lang="he-IL" sz="3600" dirty="0"/>
              <a:t>פיליפוס ה-2 מלך מוקדון</a:t>
            </a:r>
          </a:p>
          <a:p>
            <a:r>
              <a:rPr lang="he-IL" sz="3600" dirty="0"/>
              <a:t>משימת קריאה: מבחר מקורות על פיליפוס והישגיו</a:t>
            </a:r>
          </a:p>
          <a:p>
            <a:r>
              <a:rPr lang="he-IL" sz="3600" dirty="0"/>
              <a:t>שאלות מיקוד:</a:t>
            </a:r>
          </a:p>
          <a:p>
            <a:pPr lvl="1"/>
            <a:r>
              <a:rPr lang="he-IL" sz="3200" dirty="0"/>
              <a:t>מה מייחד את מהלכיו של פיליפוס אשר אפשרו לו להפוך את ממלכת מוקדון למעצמת על?</a:t>
            </a:r>
          </a:p>
          <a:p>
            <a:pPr lvl="1"/>
            <a:r>
              <a:rPr lang="he-IL" sz="3200" dirty="0"/>
              <a:t>האם ניתן היה לצפות מראש את הצלחתו של פיליפוס?</a:t>
            </a:r>
          </a:p>
          <a:p>
            <a:endParaRPr lang="en-US" dirty="0"/>
          </a:p>
        </p:txBody>
      </p:sp>
    </p:spTree>
    <p:extLst>
      <p:ext uri="{BB962C8B-B14F-4D97-AF65-F5344CB8AC3E}">
        <p14:creationId xmlns:p14="http://schemas.microsoft.com/office/powerpoint/2010/main" val="9119459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rtl="1"/>
            <a:r>
              <a:rPr lang="he-IL" b="1" dirty="0">
                <a:solidFill>
                  <a:schemeClr val="tx2"/>
                </a:solidFill>
                <a:latin typeface="FrankRuehl" panose="020E0503060101010101" pitchFamily="34" charset="-79"/>
                <a:cs typeface="FrankRuehl" panose="020E0503060101010101" pitchFamily="34" charset="-79"/>
              </a:rPr>
              <a:t>התוכנית להיום</a:t>
            </a:r>
            <a:endParaRPr lang="en-US" b="1" dirty="0">
              <a:solidFill>
                <a:schemeClr val="tx2"/>
              </a:solidFill>
              <a:latin typeface="FrankRuehl" panose="020E0503060101010101" pitchFamily="34" charset="-79"/>
              <a:cs typeface="FrankRuehl" panose="020E0503060101010101" pitchFamily="34" charset="-79"/>
            </a:endParaRPr>
          </a:p>
        </p:txBody>
      </p:sp>
      <p:sp>
        <p:nvSpPr>
          <p:cNvPr id="3" name="Content Placeholder 2"/>
          <p:cNvSpPr>
            <a:spLocks noGrp="1"/>
          </p:cNvSpPr>
          <p:nvPr>
            <p:ph idx="1"/>
          </p:nvPr>
        </p:nvSpPr>
        <p:spPr/>
        <p:txBody>
          <a:bodyPr>
            <a:normAutofit/>
          </a:bodyPr>
          <a:lstStyle/>
          <a:p>
            <a:pPr algn="r"/>
            <a:r>
              <a:rPr lang="he-IL" sz="5000" dirty="0">
                <a:latin typeface="FrankRuehl" panose="020E0503060101010101" pitchFamily="34" charset="-79"/>
                <a:cs typeface="FrankRuehl" panose="020E0503060101010101" pitchFamily="34" charset="-79"/>
              </a:rPr>
              <a:t> ההגמוניה הספרטנית</a:t>
            </a:r>
          </a:p>
          <a:p>
            <a:pPr lvl="1" algn="r"/>
            <a:r>
              <a:rPr lang="he-IL" sz="4600" dirty="0">
                <a:latin typeface="FrankRuehl" panose="020E0503060101010101" pitchFamily="34" charset="-79"/>
                <a:cs typeface="FrankRuehl" panose="020E0503060101010101" pitchFamily="34" charset="-79"/>
              </a:rPr>
              <a:t>שלום המלך</a:t>
            </a:r>
          </a:p>
          <a:p>
            <a:pPr algn="r"/>
            <a:r>
              <a:rPr lang="he-IL" sz="5000" dirty="0">
                <a:latin typeface="FrankRuehl" panose="020E0503060101010101" pitchFamily="34" charset="-79"/>
                <a:cs typeface="FrankRuehl" panose="020E0503060101010101" pitchFamily="34" charset="-79"/>
              </a:rPr>
              <a:t>הקונפדרציה הימית האתונאית</a:t>
            </a:r>
          </a:p>
          <a:p>
            <a:pPr algn="r"/>
            <a:r>
              <a:rPr lang="he-IL" sz="5000" dirty="0">
                <a:latin typeface="FrankRuehl" panose="020E0503060101010101" pitchFamily="34" charset="-79"/>
                <a:cs typeface="FrankRuehl" panose="020E0503060101010101" pitchFamily="34" charset="-79"/>
              </a:rPr>
              <a:t>ההגמוניה התבאנית</a:t>
            </a:r>
          </a:p>
          <a:p>
            <a:pPr lvl="2" algn="r"/>
            <a:endParaRPr lang="he-IL" sz="4200" dirty="0">
              <a:latin typeface="FrankRuehl" panose="020E0503060101010101" pitchFamily="34" charset="-79"/>
              <a:cs typeface="FrankRuehl" panose="020E0503060101010101" pitchFamily="34" charset="-79"/>
            </a:endParaRPr>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37147" t="11975" r="9093"/>
          <a:stretch/>
        </p:blipFill>
        <p:spPr>
          <a:xfrm>
            <a:off x="838200" y="1690688"/>
            <a:ext cx="3770000" cy="4119563"/>
          </a:xfrm>
          <a:prstGeom prst="rect">
            <a:avLst/>
          </a:prstGeom>
        </p:spPr>
      </p:pic>
    </p:spTree>
    <p:extLst>
      <p:ext uri="{BB962C8B-B14F-4D97-AF65-F5344CB8AC3E}">
        <p14:creationId xmlns:p14="http://schemas.microsoft.com/office/powerpoint/2010/main" val="1782365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434331" y="3461402"/>
            <a:ext cx="11231061" cy="3599"/>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3730615" y="1029749"/>
            <a:ext cx="4730782" cy="769441"/>
          </a:xfrm>
          <a:prstGeom prst="rect">
            <a:avLst/>
          </a:prstGeom>
          <a:noFill/>
        </p:spPr>
        <p:txBody>
          <a:bodyPr wrap="none" rtlCol="0">
            <a:spAutoFit/>
          </a:bodyPr>
          <a:lstStyle/>
          <a:p>
            <a:pPr algn="ctr" rtl="1"/>
            <a:r>
              <a:rPr lang="he-IL" sz="4400" b="1" dirty="0">
                <a:latin typeface="FrankRuehl" panose="020E0503060101010101" pitchFamily="34" charset="-79"/>
                <a:cs typeface="FrankRuehl" panose="020E0503060101010101" pitchFamily="34" charset="-79"/>
              </a:rPr>
              <a:t>התקופה הארכאית: אתונה</a:t>
            </a:r>
            <a:endParaRPr lang="en-US" sz="4400" b="1" dirty="0">
              <a:latin typeface="FrankRuehl" panose="020E0503060101010101" pitchFamily="34" charset="-79"/>
              <a:cs typeface="FrankRuehl" panose="020E0503060101010101" pitchFamily="34" charset="-79"/>
            </a:endParaRPr>
          </a:p>
        </p:txBody>
      </p:sp>
      <p:sp useBgFill="1">
        <p:nvSpPr>
          <p:cNvPr id="8" name="Oval 7"/>
          <p:cNvSpPr/>
          <p:nvPr/>
        </p:nvSpPr>
        <p:spPr>
          <a:xfrm>
            <a:off x="1015502" y="3356236"/>
            <a:ext cx="180000" cy="180000"/>
          </a:xfrm>
          <a:prstGeom prst="ellipse">
            <a:avLst/>
          </a:prstGeom>
          <a:ln w="666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useBgFill="1">
        <p:nvSpPr>
          <p:cNvPr id="11" name="Oval 10"/>
          <p:cNvSpPr/>
          <p:nvPr/>
        </p:nvSpPr>
        <p:spPr>
          <a:xfrm>
            <a:off x="2274506" y="3347957"/>
            <a:ext cx="180000" cy="180000"/>
          </a:xfrm>
          <a:prstGeom prst="ellipse">
            <a:avLst/>
          </a:prstGeom>
          <a:ln w="666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cxnSp>
        <p:nvCxnSpPr>
          <p:cNvPr id="15" name="Straight Connector 14"/>
          <p:cNvCxnSpPr/>
          <p:nvPr/>
        </p:nvCxnSpPr>
        <p:spPr>
          <a:xfrm>
            <a:off x="434331" y="3081694"/>
            <a:ext cx="0" cy="634081"/>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11665392" y="3081694"/>
            <a:ext cx="0" cy="634081"/>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3177819" y="2839746"/>
            <a:ext cx="979755" cy="430887"/>
          </a:xfrm>
          <a:prstGeom prst="rect">
            <a:avLst/>
          </a:prstGeom>
          <a:noFill/>
        </p:spPr>
        <p:txBody>
          <a:bodyPr wrap="none" rtlCol="0">
            <a:spAutoFit/>
          </a:bodyPr>
          <a:lstStyle/>
          <a:p>
            <a:r>
              <a:rPr lang="he-IL" sz="2200" dirty="0"/>
              <a:t>402-401</a:t>
            </a:r>
            <a:endParaRPr lang="en-US" sz="2200" dirty="0"/>
          </a:p>
        </p:txBody>
      </p:sp>
      <p:sp>
        <p:nvSpPr>
          <p:cNvPr id="14" name="TextBox 13"/>
          <p:cNvSpPr txBox="1"/>
          <p:nvPr/>
        </p:nvSpPr>
        <p:spPr>
          <a:xfrm>
            <a:off x="5872278" y="2833695"/>
            <a:ext cx="979755" cy="430887"/>
          </a:xfrm>
          <a:prstGeom prst="rect">
            <a:avLst/>
          </a:prstGeom>
          <a:noFill/>
        </p:spPr>
        <p:txBody>
          <a:bodyPr wrap="none" rtlCol="0">
            <a:spAutoFit/>
          </a:bodyPr>
          <a:lstStyle/>
          <a:p>
            <a:r>
              <a:rPr lang="he-IL" sz="2200" dirty="0"/>
              <a:t>395-387</a:t>
            </a:r>
            <a:endParaRPr lang="en-US" sz="2200" dirty="0"/>
          </a:p>
        </p:txBody>
      </p:sp>
      <p:sp>
        <p:nvSpPr>
          <p:cNvPr id="19" name="TextBox 18"/>
          <p:cNvSpPr txBox="1"/>
          <p:nvPr/>
        </p:nvSpPr>
        <p:spPr>
          <a:xfrm>
            <a:off x="7141171" y="2838831"/>
            <a:ext cx="753732" cy="430887"/>
          </a:xfrm>
          <a:prstGeom prst="rect">
            <a:avLst/>
          </a:prstGeom>
          <a:noFill/>
        </p:spPr>
        <p:txBody>
          <a:bodyPr wrap="none" rtlCol="0">
            <a:spAutoFit/>
          </a:bodyPr>
          <a:lstStyle/>
          <a:p>
            <a:r>
              <a:rPr lang="he-IL" sz="2200" dirty="0"/>
              <a:t>387</a:t>
            </a:r>
            <a:r>
              <a:rPr lang="en-US" sz="2200" dirty="0"/>
              <a:t>/</a:t>
            </a:r>
            <a:r>
              <a:rPr lang="he-IL" sz="2200" dirty="0"/>
              <a:t>6</a:t>
            </a:r>
            <a:endParaRPr lang="en-US" sz="2200" dirty="0"/>
          </a:p>
        </p:txBody>
      </p:sp>
      <p:sp useBgFill="1">
        <p:nvSpPr>
          <p:cNvPr id="20" name="Oval 19"/>
          <p:cNvSpPr/>
          <p:nvPr/>
        </p:nvSpPr>
        <p:spPr>
          <a:xfrm>
            <a:off x="3581458" y="3355078"/>
            <a:ext cx="180000" cy="180000"/>
          </a:xfrm>
          <a:prstGeom prst="ellipse">
            <a:avLst/>
          </a:prstGeom>
          <a:ln w="666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useBgFill="1">
        <p:nvSpPr>
          <p:cNvPr id="21" name="Oval 20"/>
          <p:cNvSpPr/>
          <p:nvPr/>
        </p:nvSpPr>
        <p:spPr>
          <a:xfrm>
            <a:off x="6252235" y="3378828"/>
            <a:ext cx="180000" cy="180000"/>
          </a:xfrm>
          <a:prstGeom prst="ellipse">
            <a:avLst/>
          </a:prstGeom>
          <a:ln w="666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useBgFill="1">
        <p:nvSpPr>
          <p:cNvPr id="22" name="Oval 21"/>
          <p:cNvSpPr/>
          <p:nvPr/>
        </p:nvSpPr>
        <p:spPr>
          <a:xfrm>
            <a:off x="4990961" y="3351173"/>
            <a:ext cx="180000" cy="180000"/>
          </a:xfrm>
          <a:prstGeom prst="ellipse">
            <a:avLst/>
          </a:prstGeom>
          <a:ln w="666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useBgFill="1">
        <p:nvSpPr>
          <p:cNvPr id="24" name="Oval 23"/>
          <p:cNvSpPr/>
          <p:nvPr/>
        </p:nvSpPr>
        <p:spPr>
          <a:xfrm>
            <a:off x="7428037" y="3325322"/>
            <a:ext cx="180000" cy="180000"/>
          </a:xfrm>
          <a:prstGeom prst="ellipse">
            <a:avLst/>
          </a:prstGeom>
          <a:ln w="666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3" name="TextBox 2"/>
          <p:cNvSpPr txBox="1"/>
          <p:nvPr/>
        </p:nvSpPr>
        <p:spPr>
          <a:xfrm>
            <a:off x="5793113" y="3614346"/>
            <a:ext cx="1138086" cy="584775"/>
          </a:xfrm>
          <a:prstGeom prst="rect">
            <a:avLst/>
          </a:prstGeom>
          <a:noFill/>
        </p:spPr>
        <p:txBody>
          <a:bodyPr wrap="square" rtlCol="0">
            <a:spAutoFit/>
          </a:bodyPr>
          <a:lstStyle/>
          <a:p>
            <a:pPr algn="ctr"/>
            <a:r>
              <a:rPr lang="he-IL" sz="1600" dirty="0"/>
              <a:t>המלחמה הקורינתית</a:t>
            </a:r>
            <a:endParaRPr lang="en-US" sz="1600" dirty="0"/>
          </a:p>
        </p:txBody>
      </p:sp>
      <p:sp>
        <p:nvSpPr>
          <p:cNvPr id="25" name="TextBox 24"/>
          <p:cNvSpPr txBox="1"/>
          <p:nvPr/>
        </p:nvSpPr>
        <p:spPr>
          <a:xfrm>
            <a:off x="3068921" y="3640442"/>
            <a:ext cx="1205072" cy="584775"/>
          </a:xfrm>
          <a:prstGeom prst="rect">
            <a:avLst/>
          </a:prstGeom>
          <a:noFill/>
        </p:spPr>
        <p:txBody>
          <a:bodyPr wrap="square" rtlCol="0">
            <a:spAutoFit/>
          </a:bodyPr>
          <a:lstStyle/>
          <a:p>
            <a:pPr algn="ctr" rtl="1"/>
            <a:r>
              <a:rPr lang="he-IL" sz="1600" dirty="0"/>
              <a:t>המרד של כורש הצעיר</a:t>
            </a:r>
            <a:endParaRPr lang="en-US" sz="1600" dirty="0"/>
          </a:p>
        </p:txBody>
      </p:sp>
      <p:sp>
        <p:nvSpPr>
          <p:cNvPr id="26" name="TextBox 25"/>
          <p:cNvSpPr txBox="1"/>
          <p:nvPr/>
        </p:nvSpPr>
        <p:spPr>
          <a:xfrm>
            <a:off x="422091" y="3630902"/>
            <a:ext cx="1366820" cy="584775"/>
          </a:xfrm>
          <a:prstGeom prst="rect">
            <a:avLst/>
          </a:prstGeom>
          <a:noFill/>
        </p:spPr>
        <p:txBody>
          <a:bodyPr wrap="square" rtlCol="0">
            <a:spAutoFit/>
          </a:bodyPr>
          <a:lstStyle/>
          <a:p>
            <a:pPr algn="ctr" rtl="1"/>
            <a:r>
              <a:rPr lang="he-IL" sz="1600" dirty="0"/>
              <a:t>הדמוקרטיה האתונאית חוזרת</a:t>
            </a:r>
            <a:endParaRPr lang="en-US" sz="1600" dirty="0"/>
          </a:p>
        </p:txBody>
      </p:sp>
      <p:sp>
        <p:nvSpPr>
          <p:cNvPr id="27" name="TextBox 26"/>
          <p:cNvSpPr txBox="1"/>
          <p:nvPr/>
        </p:nvSpPr>
        <p:spPr>
          <a:xfrm>
            <a:off x="837639" y="2838831"/>
            <a:ext cx="535724" cy="430887"/>
          </a:xfrm>
          <a:prstGeom prst="rect">
            <a:avLst/>
          </a:prstGeom>
          <a:noFill/>
        </p:spPr>
        <p:txBody>
          <a:bodyPr wrap="none" rtlCol="0">
            <a:spAutoFit/>
          </a:bodyPr>
          <a:lstStyle/>
          <a:p>
            <a:r>
              <a:rPr lang="he-IL" sz="2200" dirty="0"/>
              <a:t>403</a:t>
            </a:r>
            <a:endParaRPr lang="en-US" sz="2200" dirty="0"/>
          </a:p>
        </p:txBody>
      </p:sp>
      <p:sp>
        <p:nvSpPr>
          <p:cNvPr id="28" name="TextBox 27"/>
          <p:cNvSpPr txBox="1"/>
          <p:nvPr/>
        </p:nvSpPr>
        <p:spPr>
          <a:xfrm>
            <a:off x="4281046" y="3640441"/>
            <a:ext cx="1619159" cy="338554"/>
          </a:xfrm>
          <a:prstGeom prst="rect">
            <a:avLst/>
          </a:prstGeom>
          <a:noFill/>
        </p:spPr>
        <p:txBody>
          <a:bodyPr wrap="square" rtlCol="0">
            <a:spAutoFit/>
          </a:bodyPr>
          <a:lstStyle/>
          <a:p>
            <a:pPr algn="ctr" rtl="1"/>
            <a:r>
              <a:rPr lang="he-IL" sz="1600" dirty="0"/>
              <a:t>הספרטנים באסיה</a:t>
            </a:r>
            <a:endParaRPr lang="en-US" sz="1600" dirty="0"/>
          </a:p>
        </p:txBody>
      </p:sp>
      <p:sp>
        <p:nvSpPr>
          <p:cNvPr id="29" name="TextBox 28"/>
          <p:cNvSpPr txBox="1"/>
          <p:nvPr/>
        </p:nvSpPr>
        <p:spPr>
          <a:xfrm>
            <a:off x="4591083" y="2833695"/>
            <a:ext cx="979755" cy="430887"/>
          </a:xfrm>
          <a:prstGeom prst="rect">
            <a:avLst/>
          </a:prstGeom>
          <a:noFill/>
        </p:spPr>
        <p:txBody>
          <a:bodyPr wrap="none" rtlCol="0">
            <a:spAutoFit/>
          </a:bodyPr>
          <a:lstStyle/>
          <a:p>
            <a:r>
              <a:rPr lang="he-IL" sz="2200" dirty="0"/>
              <a:t>400-396</a:t>
            </a:r>
            <a:endParaRPr lang="en-US" sz="2200" dirty="0"/>
          </a:p>
        </p:txBody>
      </p:sp>
      <p:sp>
        <p:nvSpPr>
          <p:cNvPr id="31" name="TextBox 30"/>
          <p:cNvSpPr txBox="1"/>
          <p:nvPr/>
        </p:nvSpPr>
        <p:spPr>
          <a:xfrm>
            <a:off x="6862115" y="3615834"/>
            <a:ext cx="1311844" cy="338554"/>
          </a:xfrm>
          <a:prstGeom prst="rect">
            <a:avLst/>
          </a:prstGeom>
          <a:noFill/>
        </p:spPr>
        <p:txBody>
          <a:bodyPr wrap="square" rtlCol="0">
            <a:spAutoFit/>
          </a:bodyPr>
          <a:lstStyle/>
          <a:p>
            <a:pPr algn="ctr"/>
            <a:r>
              <a:rPr lang="he-IL" sz="1600" dirty="0"/>
              <a:t>שלום המלך</a:t>
            </a:r>
            <a:endParaRPr lang="en-US" sz="1600" dirty="0"/>
          </a:p>
        </p:txBody>
      </p:sp>
      <p:sp>
        <p:nvSpPr>
          <p:cNvPr id="32" name="TextBox 31"/>
          <p:cNvSpPr txBox="1"/>
          <p:nvPr/>
        </p:nvSpPr>
        <p:spPr>
          <a:xfrm>
            <a:off x="1656801" y="3634636"/>
            <a:ext cx="1410702" cy="584775"/>
          </a:xfrm>
          <a:prstGeom prst="rect">
            <a:avLst/>
          </a:prstGeom>
          <a:noFill/>
        </p:spPr>
        <p:txBody>
          <a:bodyPr wrap="square" rtlCol="0">
            <a:spAutoFit/>
          </a:bodyPr>
          <a:lstStyle/>
          <a:p>
            <a:pPr algn="ctr"/>
            <a:r>
              <a:rPr lang="he-IL" sz="1600" dirty="0"/>
              <a:t>משפטו של סוקרטס</a:t>
            </a:r>
            <a:endParaRPr lang="en-US" sz="1600" dirty="0"/>
          </a:p>
        </p:txBody>
      </p:sp>
      <p:sp>
        <p:nvSpPr>
          <p:cNvPr id="33" name="TextBox 32"/>
          <p:cNvSpPr txBox="1"/>
          <p:nvPr/>
        </p:nvSpPr>
        <p:spPr>
          <a:xfrm>
            <a:off x="2098509" y="2845713"/>
            <a:ext cx="535724" cy="430887"/>
          </a:xfrm>
          <a:prstGeom prst="rect">
            <a:avLst/>
          </a:prstGeom>
          <a:noFill/>
        </p:spPr>
        <p:txBody>
          <a:bodyPr wrap="none" rtlCol="0">
            <a:spAutoFit/>
          </a:bodyPr>
          <a:lstStyle/>
          <a:p>
            <a:r>
              <a:rPr lang="he-IL" sz="2200" dirty="0"/>
              <a:t>399</a:t>
            </a:r>
            <a:endParaRPr lang="en-US" sz="2200" dirty="0"/>
          </a:p>
        </p:txBody>
      </p:sp>
      <p:sp>
        <p:nvSpPr>
          <p:cNvPr id="34" name="TextBox 33"/>
          <p:cNvSpPr txBox="1"/>
          <p:nvPr/>
        </p:nvSpPr>
        <p:spPr>
          <a:xfrm>
            <a:off x="8526787" y="2843907"/>
            <a:ext cx="535724" cy="430887"/>
          </a:xfrm>
          <a:prstGeom prst="rect">
            <a:avLst/>
          </a:prstGeom>
          <a:noFill/>
        </p:spPr>
        <p:txBody>
          <a:bodyPr wrap="none" rtlCol="0">
            <a:spAutoFit/>
          </a:bodyPr>
          <a:lstStyle/>
          <a:p>
            <a:r>
              <a:rPr lang="he-IL" sz="2200" dirty="0"/>
              <a:t>371</a:t>
            </a:r>
            <a:endParaRPr lang="en-US" sz="2200" dirty="0"/>
          </a:p>
        </p:txBody>
      </p:sp>
      <p:sp>
        <p:nvSpPr>
          <p:cNvPr id="35" name="TextBox 34"/>
          <p:cNvSpPr txBox="1"/>
          <p:nvPr/>
        </p:nvSpPr>
        <p:spPr>
          <a:xfrm>
            <a:off x="8253984" y="3612362"/>
            <a:ext cx="1204931" cy="338554"/>
          </a:xfrm>
          <a:prstGeom prst="rect">
            <a:avLst/>
          </a:prstGeom>
          <a:noFill/>
        </p:spPr>
        <p:txBody>
          <a:bodyPr wrap="square" rtlCol="0">
            <a:spAutoFit/>
          </a:bodyPr>
          <a:lstStyle/>
          <a:p>
            <a:pPr algn="ctr"/>
            <a:r>
              <a:rPr lang="he-IL" sz="1600" dirty="0"/>
              <a:t>קרב לאוקטרה</a:t>
            </a:r>
            <a:endParaRPr lang="en-US" sz="1600" dirty="0"/>
          </a:p>
        </p:txBody>
      </p:sp>
      <p:sp useBgFill="1">
        <p:nvSpPr>
          <p:cNvPr id="36" name="Oval 35"/>
          <p:cNvSpPr/>
          <p:nvPr/>
        </p:nvSpPr>
        <p:spPr>
          <a:xfrm>
            <a:off x="8768433" y="3375001"/>
            <a:ext cx="180000" cy="180000"/>
          </a:xfrm>
          <a:prstGeom prst="ellipse">
            <a:avLst/>
          </a:prstGeom>
          <a:ln w="666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30" name="TextBox 29"/>
          <p:cNvSpPr txBox="1"/>
          <p:nvPr/>
        </p:nvSpPr>
        <p:spPr>
          <a:xfrm>
            <a:off x="9613959" y="2845145"/>
            <a:ext cx="535724" cy="430887"/>
          </a:xfrm>
          <a:prstGeom prst="rect">
            <a:avLst/>
          </a:prstGeom>
          <a:noFill/>
        </p:spPr>
        <p:txBody>
          <a:bodyPr wrap="none" rtlCol="0">
            <a:spAutoFit/>
          </a:bodyPr>
          <a:lstStyle/>
          <a:p>
            <a:r>
              <a:rPr lang="he-IL" sz="2200" dirty="0"/>
              <a:t>362</a:t>
            </a:r>
            <a:endParaRPr lang="en-US" sz="2200" dirty="0"/>
          </a:p>
        </p:txBody>
      </p:sp>
      <p:sp useBgFill="1">
        <p:nvSpPr>
          <p:cNvPr id="37" name="Oval 36"/>
          <p:cNvSpPr/>
          <p:nvPr/>
        </p:nvSpPr>
        <p:spPr>
          <a:xfrm>
            <a:off x="10924661" y="3355078"/>
            <a:ext cx="180000" cy="180000"/>
          </a:xfrm>
          <a:prstGeom prst="ellipse">
            <a:avLst/>
          </a:prstGeom>
          <a:ln w="666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38" name="TextBox 37"/>
          <p:cNvSpPr txBox="1"/>
          <p:nvPr/>
        </p:nvSpPr>
        <p:spPr>
          <a:xfrm>
            <a:off x="9527341" y="3612361"/>
            <a:ext cx="836589" cy="584775"/>
          </a:xfrm>
          <a:prstGeom prst="rect">
            <a:avLst/>
          </a:prstGeom>
          <a:noFill/>
        </p:spPr>
        <p:txBody>
          <a:bodyPr wrap="square" rtlCol="0">
            <a:spAutoFit/>
          </a:bodyPr>
          <a:lstStyle/>
          <a:p>
            <a:pPr algn="ctr"/>
            <a:r>
              <a:rPr lang="he-IL" sz="1600" dirty="0"/>
              <a:t>קרב מנטינאה</a:t>
            </a:r>
            <a:endParaRPr lang="en-US" sz="1600" dirty="0"/>
          </a:p>
        </p:txBody>
      </p:sp>
      <p:sp useBgFill="1">
        <p:nvSpPr>
          <p:cNvPr id="41" name="Oval 40"/>
          <p:cNvSpPr/>
          <p:nvPr/>
        </p:nvSpPr>
        <p:spPr>
          <a:xfrm>
            <a:off x="9855636" y="3346132"/>
            <a:ext cx="180000" cy="180000"/>
          </a:xfrm>
          <a:prstGeom prst="ellipse">
            <a:avLst/>
          </a:prstGeom>
          <a:ln w="666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42" name="TextBox 41"/>
          <p:cNvSpPr txBox="1"/>
          <p:nvPr/>
        </p:nvSpPr>
        <p:spPr>
          <a:xfrm>
            <a:off x="10553638" y="2829907"/>
            <a:ext cx="979755" cy="430887"/>
          </a:xfrm>
          <a:prstGeom prst="rect">
            <a:avLst/>
          </a:prstGeom>
          <a:noFill/>
        </p:spPr>
        <p:txBody>
          <a:bodyPr wrap="none" rtlCol="0">
            <a:spAutoFit/>
          </a:bodyPr>
          <a:lstStyle/>
          <a:p>
            <a:r>
              <a:rPr lang="he-IL" sz="2200" dirty="0"/>
              <a:t>358-355</a:t>
            </a:r>
            <a:endParaRPr lang="en-US" sz="2200" dirty="0"/>
          </a:p>
        </p:txBody>
      </p:sp>
      <p:sp>
        <p:nvSpPr>
          <p:cNvPr id="43" name="TextBox 42"/>
          <p:cNvSpPr txBox="1"/>
          <p:nvPr/>
        </p:nvSpPr>
        <p:spPr>
          <a:xfrm>
            <a:off x="10534549" y="3609846"/>
            <a:ext cx="960224" cy="584775"/>
          </a:xfrm>
          <a:prstGeom prst="rect">
            <a:avLst/>
          </a:prstGeom>
          <a:noFill/>
        </p:spPr>
        <p:txBody>
          <a:bodyPr wrap="square" rtlCol="0">
            <a:spAutoFit/>
          </a:bodyPr>
          <a:lstStyle/>
          <a:p>
            <a:pPr algn="ctr"/>
            <a:r>
              <a:rPr lang="he-IL" sz="1600" dirty="0"/>
              <a:t>מלחמת בעלות ברית</a:t>
            </a:r>
            <a:endParaRPr lang="en-US" sz="1600" dirty="0"/>
          </a:p>
        </p:txBody>
      </p:sp>
    </p:spTree>
    <p:extLst>
      <p:ext uri="{BB962C8B-B14F-4D97-AF65-F5344CB8AC3E}">
        <p14:creationId xmlns:p14="http://schemas.microsoft.com/office/powerpoint/2010/main" val="3831687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1"/>
            <a:r>
              <a:rPr lang="he-IL" b="1" dirty="0"/>
              <a:t>שלטון השלושים באתונה</a:t>
            </a:r>
            <a:endParaRPr lang="en-US" b="1" dirty="0"/>
          </a:p>
        </p:txBody>
      </p:sp>
      <p:sp>
        <p:nvSpPr>
          <p:cNvPr id="3" name="Content Placeholder 2"/>
          <p:cNvSpPr>
            <a:spLocks noGrp="1"/>
          </p:cNvSpPr>
          <p:nvPr>
            <p:ph idx="1"/>
          </p:nvPr>
        </p:nvSpPr>
        <p:spPr>
          <a:xfrm>
            <a:off x="5092700" y="1825625"/>
            <a:ext cx="6261100" cy="4351338"/>
          </a:xfrm>
        </p:spPr>
        <p:txBody>
          <a:bodyPr>
            <a:normAutofit fontScale="92500" lnSpcReduction="20000"/>
          </a:bodyPr>
          <a:lstStyle/>
          <a:p>
            <a:pPr marL="0" indent="0">
              <a:buNone/>
            </a:pPr>
            <a:r>
              <a:rPr lang="he-IL" dirty="0"/>
              <a:t>מהפכה אוליגרכית באתונה</a:t>
            </a:r>
          </a:p>
          <a:p>
            <a:r>
              <a:rPr lang="he-IL" dirty="0"/>
              <a:t>ליסנדר מורה על הקמת שלטון השלושים</a:t>
            </a:r>
          </a:p>
          <a:p>
            <a:pPr lvl="1"/>
            <a:r>
              <a:rPr lang="he-IL" dirty="0"/>
              <a:t>אמונים על כתיבת חוקה החדשה</a:t>
            </a:r>
          </a:p>
          <a:p>
            <a:pPr lvl="1"/>
            <a:r>
              <a:rPr lang="he-IL" dirty="0"/>
              <a:t>חיל משמר ספרטני מוצב באתונה</a:t>
            </a:r>
          </a:p>
          <a:p>
            <a:pPr lvl="1"/>
            <a:r>
              <a:rPr lang="he-IL" dirty="0"/>
              <a:t>ממשלת בובות פרו-ספרטנית</a:t>
            </a:r>
          </a:p>
          <a:p>
            <a:pPr lvl="1"/>
            <a:r>
              <a:rPr lang="he-IL" dirty="0"/>
              <a:t>נמל הפיראוס הושם תחת דקרכיה נפרדת </a:t>
            </a:r>
          </a:p>
          <a:p>
            <a:pPr marL="0" indent="0">
              <a:buNone/>
            </a:pPr>
            <a:r>
              <a:rPr lang="he-IL" dirty="0"/>
              <a:t>דמויות מפתח</a:t>
            </a:r>
          </a:p>
          <a:p>
            <a:r>
              <a:rPr lang="he-IL" dirty="0"/>
              <a:t>קריטיאס (</a:t>
            </a:r>
            <a:r>
              <a:rPr lang="en-US" dirty="0" err="1"/>
              <a:t>Critias</a:t>
            </a:r>
            <a:r>
              <a:rPr lang="he-IL" dirty="0"/>
              <a:t>): ממובילי המפכה האוליגרכית בשנת 411, אוליגרך קיצוני</a:t>
            </a:r>
          </a:p>
          <a:p>
            <a:r>
              <a:rPr lang="he-IL" dirty="0"/>
              <a:t>תראמנס (</a:t>
            </a:r>
            <a:r>
              <a:rPr lang="en-US" dirty="0" err="1"/>
              <a:t>Theramenes</a:t>
            </a:r>
            <a:r>
              <a:rPr lang="he-IL" dirty="0"/>
              <a:t>): דמות מובילה באליטה האנטלקטואלית האתונאית, אוליגרך מתון</a:t>
            </a:r>
          </a:p>
          <a:p>
            <a:pPr lvl="1"/>
            <a:r>
              <a:rPr lang="he-IL" dirty="0"/>
              <a:t>שניהם תלמידים של סוקרטס</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2381670"/>
            <a:ext cx="4064000" cy="3239247"/>
          </a:xfrm>
          <a:prstGeom prst="rect">
            <a:avLst/>
          </a:prstGeom>
        </p:spPr>
      </p:pic>
    </p:spTree>
    <p:extLst>
      <p:ext uri="{BB962C8B-B14F-4D97-AF65-F5344CB8AC3E}">
        <p14:creationId xmlns:p14="http://schemas.microsoft.com/office/powerpoint/2010/main" val="34165903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1"/>
            <a:r>
              <a:rPr lang="he-IL" b="1" dirty="0"/>
              <a:t>שלטון הטרור של השלושים</a:t>
            </a:r>
            <a:endParaRPr lang="en-US" b="1" dirty="0"/>
          </a:p>
        </p:txBody>
      </p:sp>
      <p:sp>
        <p:nvSpPr>
          <p:cNvPr id="3" name="Content Placeholder 2"/>
          <p:cNvSpPr>
            <a:spLocks noGrp="1"/>
          </p:cNvSpPr>
          <p:nvPr>
            <p:ph idx="1"/>
          </p:nvPr>
        </p:nvSpPr>
        <p:spPr>
          <a:xfrm>
            <a:off x="5486400" y="1825625"/>
            <a:ext cx="5867400" cy="4351338"/>
          </a:xfrm>
        </p:spPr>
        <p:txBody>
          <a:bodyPr>
            <a:normAutofit/>
          </a:bodyPr>
          <a:lstStyle/>
          <a:p>
            <a:r>
              <a:rPr lang="he-IL" sz="3600" dirty="0"/>
              <a:t>מדיניות אגרסיבית להחלשת הכוחות הדמוקרטיים באתונה</a:t>
            </a:r>
          </a:p>
          <a:p>
            <a:pPr lvl="1"/>
            <a:r>
              <a:rPr lang="he-IL" sz="3200" dirty="0"/>
              <a:t>ביטול חברי המושבעים</a:t>
            </a:r>
          </a:p>
          <a:p>
            <a:pPr lvl="1"/>
            <a:r>
              <a:rPr lang="he-IL" sz="3200" dirty="0"/>
              <a:t>חיסול שיטתי של פרו-דמוקרטים</a:t>
            </a:r>
          </a:p>
          <a:p>
            <a:pPr lvl="2"/>
            <a:r>
              <a:rPr lang="he-IL" sz="2800" dirty="0"/>
              <a:t>על פי המקורות 1,500 איש נרצחו ורכושם הוחרם</a:t>
            </a:r>
          </a:p>
          <a:p>
            <a:pPr lvl="2"/>
            <a:r>
              <a:rPr lang="he-IL" sz="2800" dirty="0"/>
              <a:t>גם תראמנס, האוליגרך המתון וממנהיגי השלושים, הוצא להורג</a:t>
            </a:r>
            <a:endParaRPr lang="en-US" sz="2800"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1957388"/>
            <a:ext cx="4283134" cy="4087812"/>
          </a:xfrm>
          <a:prstGeom prst="rect">
            <a:avLst/>
          </a:prstGeom>
        </p:spPr>
      </p:pic>
    </p:spTree>
    <p:extLst>
      <p:ext uri="{BB962C8B-B14F-4D97-AF65-F5344CB8AC3E}">
        <p14:creationId xmlns:p14="http://schemas.microsoft.com/office/powerpoint/2010/main" val="6459377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b="1" dirty="0"/>
              <a:t>הדמוקרטיה האתונאית חוזרת</a:t>
            </a:r>
            <a:endParaRPr lang="en-US" b="1" dirty="0"/>
          </a:p>
        </p:txBody>
      </p:sp>
      <p:sp>
        <p:nvSpPr>
          <p:cNvPr id="3" name="Content Placeholder 2"/>
          <p:cNvSpPr>
            <a:spLocks noGrp="1"/>
          </p:cNvSpPr>
          <p:nvPr>
            <p:ph idx="1"/>
          </p:nvPr>
        </p:nvSpPr>
        <p:spPr>
          <a:xfrm>
            <a:off x="5353050" y="1825625"/>
            <a:ext cx="6000750" cy="4351338"/>
          </a:xfrm>
        </p:spPr>
        <p:txBody>
          <a:bodyPr>
            <a:normAutofit lnSpcReduction="10000"/>
          </a:bodyPr>
          <a:lstStyle/>
          <a:p>
            <a:pPr marL="0" indent="0">
              <a:buNone/>
            </a:pPr>
            <a:r>
              <a:rPr lang="he-IL" b="1" dirty="0">
                <a:solidFill>
                  <a:schemeClr val="accent5">
                    <a:lumMod val="20000"/>
                    <a:lumOff val="80000"/>
                  </a:schemeClr>
                </a:solidFill>
              </a:rPr>
              <a:t>תנועת ההתנגדות הפרו-דמוקרטית </a:t>
            </a:r>
          </a:p>
          <a:p>
            <a:r>
              <a:rPr lang="he-IL" dirty="0"/>
              <a:t>תראיסיבולוס (</a:t>
            </a:r>
            <a:r>
              <a:rPr lang="en-US" dirty="0"/>
              <a:t>Thrasybulus</a:t>
            </a:r>
            <a:r>
              <a:rPr lang="he-IL" dirty="0"/>
              <a:t>), מנהיג פרו-דמוקרטי, מגיע לתבאי לאחר שהוא גורש מן העיר</a:t>
            </a:r>
          </a:p>
          <a:p>
            <a:r>
              <a:rPr lang="he-IL" dirty="0"/>
              <a:t>בינואר 403, תראיסיבולוס ותומכיו מתבצרים בפילא (</a:t>
            </a:r>
            <a:r>
              <a:rPr lang="en-US" dirty="0" err="1"/>
              <a:t>Phyle</a:t>
            </a:r>
            <a:r>
              <a:rPr lang="he-IL" dirty="0"/>
              <a:t>)</a:t>
            </a:r>
          </a:p>
          <a:p>
            <a:r>
              <a:rPr lang="he-IL" dirty="0"/>
              <a:t>התקפה של השלושים על פילא נהדפת</a:t>
            </a:r>
          </a:p>
          <a:p>
            <a:pPr marL="0" indent="0">
              <a:buNone/>
            </a:pPr>
            <a:r>
              <a:rPr lang="he-IL" b="1" dirty="0">
                <a:solidFill>
                  <a:schemeClr val="accent5">
                    <a:lumMod val="20000"/>
                    <a:lumOff val="80000"/>
                  </a:schemeClr>
                </a:solidFill>
              </a:rPr>
              <a:t>הדמוקרטים כובשים את אתונה </a:t>
            </a:r>
          </a:p>
          <a:p>
            <a:r>
              <a:rPr lang="he-IL" dirty="0"/>
              <a:t>באביב 403, הדמוקרטים תוקפים את הנמל בפיראוס</a:t>
            </a:r>
          </a:p>
          <a:p>
            <a:r>
              <a:rPr lang="he-IL" dirty="0"/>
              <a:t>במהלך הלחימה קריטיאס נהרג</a:t>
            </a:r>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15601" t="1629" r="2414" b="1901"/>
          <a:stretch/>
        </p:blipFill>
        <p:spPr>
          <a:xfrm>
            <a:off x="838200" y="1879600"/>
            <a:ext cx="4422432" cy="4243387"/>
          </a:xfrm>
          <a:prstGeom prst="rect">
            <a:avLst/>
          </a:prstGeom>
        </p:spPr>
      </p:pic>
    </p:spTree>
    <p:extLst>
      <p:ext uri="{BB962C8B-B14F-4D97-AF65-F5344CB8AC3E}">
        <p14:creationId xmlns:p14="http://schemas.microsoft.com/office/powerpoint/2010/main" val="30318287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b="1" dirty="0"/>
              <a:t>סיום מלחמת האזרחים באתונה</a:t>
            </a:r>
            <a:endParaRPr lang="en-US" b="1" dirty="0"/>
          </a:p>
        </p:txBody>
      </p:sp>
      <p:sp>
        <p:nvSpPr>
          <p:cNvPr id="3" name="Content Placeholder 2"/>
          <p:cNvSpPr>
            <a:spLocks noGrp="1"/>
          </p:cNvSpPr>
          <p:nvPr>
            <p:ph idx="1"/>
          </p:nvPr>
        </p:nvSpPr>
        <p:spPr>
          <a:xfrm>
            <a:off x="5676900" y="1825625"/>
            <a:ext cx="5676899" cy="4351338"/>
          </a:xfrm>
        </p:spPr>
        <p:txBody>
          <a:bodyPr/>
          <a:lstStyle/>
          <a:p>
            <a:r>
              <a:rPr lang="he-IL" dirty="0"/>
              <a:t>פשרה בתיווך ספרטני</a:t>
            </a:r>
          </a:p>
          <a:p>
            <a:pPr lvl="1"/>
            <a:r>
              <a:rPr lang="he-IL" dirty="0"/>
              <a:t>צבא ספרטני צעד לאתונה והביא לסיום הלחימה</a:t>
            </a:r>
          </a:p>
          <a:p>
            <a:r>
              <a:rPr lang="he-IL" dirty="0"/>
              <a:t>אתונה חוזרת להיות דמוקרטיה</a:t>
            </a:r>
          </a:p>
          <a:p>
            <a:r>
              <a:rPr lang="he-IL" dirty="0"/>
              <a:t>הממשל החדש מכריז על חנינה כללית</a:t>
            </a:r>
          </a:p>
          <a:p>
            <a:pPr lvl="1"/>
            <a:r>
              <a:rPr lang="he-IL" dirty="0"/>
              <a:t>כל הפשעים שנעשו במהלך שלטון השלושים נשכחו</a:t>
            </a:r>
          </a:p>
          <a:p>
            <a:pPr lvl="1"/>
            <a:r>
              <a:rPr lang="he-IL" dirty="0"/>
              <a:t>צעד חשוב למניעת המשך מלחמת האזרחים</a:t>
            </a:r>
          </a:p>
          <a:p>
            <a:pPr marL="0" indent="0">
              <a:buNone/>
            </a:pPr>
            <a:endParaRPr lang="en-US" dirty="0"/>
          </a:p>
          <a:p>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1825625"/>
            <a:ext cx="4468281" cy="3351211"/>
          </a:xfrm>
          <a:prstGeom prst="rect">
            <a:avLst/>
          </a:prstGeom>
        </p:spPr>
      </p:pic>
    </p:spTree>
    <p:extLst>
      <p:ext uri="{BB962C8B-B14F-4D97-AF65-F5344CB8AC3E}">
        <p14:creationId xmlns:p14="http://schemas.microsoft.com/office/powerpoint/2010/main" val="2744852757"/>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Eyal FrankRuehl">
      <a:majorFont>
        <a:latin typeface="FrankRuehl"/>
        <a:ea typeface=""/>
        <a:cs typeface="FrankRuehl"/>
      </a:majorFont>
      <a:minorFont>
        <a:latin typeface="FrankRuehl"/>
        <a:ea typeface=""/>
        <a:cs typeface="FrankRuehl"/>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EEA25CC0A0AC24199CDC46C25B8B0BC" ma:contentTypeVersion="10" ma:contentTypeDescription="Create a new document." ma:contentTypeScope="" ma:versionID="e3b47856d4cf355c0dacb39e1084d14f">
  <xsd:schema xmlns:xsd="http://www.w3.org/2001/XMLSchema" xmlns:xs="http://www.w3.org/2001/XMLSchema" xmlns:p="http://schemas.microsoft.com/office/2006/metadata/properties" xmlns:ns1="http://schemas.microsoft.com/sharepoint/v3" xmlns:ns2="6dc4bcd6-49db-4c07-9060-8acfc67cef9f" xmlns:ns3="fb0879af-3eba-417a-a55a-ffe6dcd6ca77" targetNamespace="http://schemas.microsoft.com/office/2006/metadata/properties" ma:root="true" ma:fieldsID="a845a615265fdb1f7b12cc65ac20ecbd" ns1:_="" ns2:_="" ns3:_="">
    <xsd:import namespace="http://schemas.microsoft.com/sharepoint/v3"/>
    <xsd:import namespace="6dc4bcd6-49db-4c07-9060-8acfc67cef9f"/>
    <xsd:import namespace="fb0879af-3eba-417a-a55a-ffe6dcd6ca77"/>
    <xsd:element name="properties">
      <xsd:complexType>
        <xsd:sequence>
          <xsd:element name="documentManagement">
            <xsd:complexType>
              <xsd:all>
                <xsd:element ref="ns2:MediaServiceMetadata" minOccurs="0"/>
                <xsd:element ref="ns2:MediaServiceFastMetadata" minOccurs="0"/>
                <xsd:element ref="ns2:MediaServiceOCR" minOccurs="0"/>
                <xsd:element ref="ns3:SharedWithUsers" minOccurs="0"/>
                <xsd:element ref="ns3:SharedWithDetails" minOccurs="0"/>
                <xsd:element ref="ns3:LastSharedByUser" minOccurs="0"/>
                <xsd:element ref="ns3:LastSharedByTime" minOccurs="0"/>
                <xsd:element ref="ns1:_ip_UnifiedCompliancePolicyProperties" minOccurs="0"/>
                <xsd:element ref="ns1:_ip_UnifiedCompliancePolicyUIAction" minOccurs="0"/>
                <xsd:element ref="ns2:MediaServiceAuto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dc4bcd6-49db-4c07-9060-8acfc67cef9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7" nillable="true" ma:displayName="MediaServiceAutoTags" ma:internalName="MediaServiceAutoTag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b0879af-3eba-417a-a55a-ffe6dcd6ca77"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element name="LastSharedByUser" ma:index="13" nillable="true" ma:displayName="Last Shared By User" ma:hidden="true" ma:internalName="LastSharedByUser" ma:readOnly="true">
      <xsd:simpleType>
        <xsd:restriction base="dms:Note"/>
      </xsd:simpleType>
    </xsd:element>
    <xsd:element name="LastSharedByTime" ma:index="14" nillable="true" ma:displayName="Last Shared By Time"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Props1.xml><?xml version="1.0" encoding="utf-8"?>
<ds:datastoreItem xmlns:ds="http://schemas.openxmlformats.org/officeDocument/2006/customXml" ds:itemID="{063CD11F-9FDB-4628-B708-63BFB2D681D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6dc4bcd6-49db-4c07-9060-8acfc67cef9f"/>
    <ds:schemaRef ds:uri="fb0879af-3eba-417a-a55a-ffe6dcd6ca7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EBF972C-B81A-46A3-BFB2-A01F0B5DBC70}">
  <ds:schemaRefs>
    <ds:schemaRef ds:uri="http://schemas.microsoft.com/sharepoint/v3/contenttype/forms"/>
  </ds:schemaRefs>
</ds:datastoreItem>
</file>

<file path=customXml/itemProps3.xml><?xml version="1.0" encoding="utf-8"?>
<ds:datastoreItem xmlns:ds="http://schemas.openxmlformats.org/officeDocument/2006/customXml" ds:itemID="{183E21D3-7788-4819-8437-C5C4B0C5D46D}">
  <ds:schemaRefs>
    <ds:schemaRef ds:uri="http://schemas.microsoft.com/office/infopath/2007/PartnerControls"/>
    <ds:schemaRef ds:uri="http://purl.org/dc/dcmitype/"/>
    <ds:schemaRef ds:uri="http://schemas.microsoft.com/office/2006/documentManagement/types"/>
    <ds:schemaRef ds:uri="http://www.w3.org/XML/1998/namespace"/>
    <ds:schemaRef ds:uri="http://schemas.openxmlformats.org/package/2006/metadata/core-properties"/>
    <ds:schemaRef ds:uri="fb0879af-3eba-417a-a55a-ffe6dcd6ca77"/>
    <ds:schemaRef ds:uri="http://purl.org/dc/elements/1.1/"/>
    <ds:schemaRef ds:uri="6dc4bcd6-49db-4c07-9060-8acfc67cef9f"/>
    <ds:schemaRef ds:uri="http://schemas.microsoft.com/sharepoint/v3"/>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Office Theme</Template>
  <TotalTime>0</TotalTime>
  <Words>2638</Words>
  <Application>Microsoft Macintosh PowerPoint</Application>
  <PresentationFormat>Widescreen</PresentationFormat>
  <Paragraphs>383</Paragraphs>
  <Slides>39</Slides>
  <Notes>28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39</vt:i4>
      </vt:variant>
    </vt:vector>
  </HeadingPairs>
  <TitlesOfParts>
    <vt:vector size="43" baseType="lpstr">
      <vt:lpstr>Arial</vt:lpstr>
      <vt:lpstr>Calibri</vt:lpstr>
      <vt:lpstr>FrankRuehl</vt:lpstr>
      <vt:lpstr>Office Theme</vt:lpstr>
      <vt:lpstr>מאכילס לאלכסנדר הגדול עלייתה (ונפילתה) של יוון הקלאסית</vt:lpstr>
      <vt:lpstr>#. אחרית המלחמה: כיאוס ופילוג</vt:lpstr>
      <vt:lpstr>עד עתה...</vt:lpstr>
      <vt:lpstr>התוכנית להיום</vt:lpstr>
      <vt:lpstr>PowerPoint Presentation</vt:lpstr>
      <vt:lpstr>שלטון השלושים באתונה</vt:lpstr>
      <vt:lpstr>שלטון הטרור של השלושים</vt:lpstr>
      <vt:lpstr>הדמוקרטיה האתונאית חוזרת</vt:lpstr>
      <vt:lpstr>סיום מלחמת האזרחים באתונה</vt:lpstr>
      <vt:lpstr>משפטו של סוקרטס 399 לפנה"ס</vt:lpstr>
      <vt:lpstr>ההגמוניה הספרטנית</vt:lpstr>
      <vt:lpstr>מדיניות החוץ הספרטנית</vt:lpstr>
      <vt:lpstr>ספרטה וקשיי ההגמוניה</vt:lpstr>
      <vt:lpstr>קסנופון  בן גרילוֹס</vt:lpstr>
      <vt:lpstr>PowerPoint Presentation</vt:lpstr>
      <vt:lpstr>PowerPoint Presentation</vt:lpstr>
      <vt:lpstr>PowerPoint Presentation</vt:lpstr>
      <vt:lpstr>אחרי האנבסיס: מלחמה בין ספרטה לפרס 401 לפנה"ס</vt:lpstr>
      <vt:lpstr>ניסיון ההפיכה של קינדון 398 לפנה"ס</vt:lpstr>
      <vt:lpstr>פרס ואתונה</vt:lpstr>
      <vt:lpstr>אגסילאוס ה-2 באסיה</vt:lpstr>
      <vt:lpstr>המלחמה הקורינתית (שלב א) 395-394 לפנה"ס </vt:lpstr>
      <vt:lpstr>המלחמה הקורינתית (שלב ב) 392-387 לפנה"ס</vt:lpstr>
      <vt:lpstr>אתונה, מלחמה ושלום</vt:lpstr>
      <vt:lpstr>שלום המלך  387/6 לפנה"ס</vt:lpstr>
      <vt:lpstr>כישלון מודל השלום הכללי</vt:lpstr>
      <vt:lpstr>הספרטנים משתלטים על תבאי 383 לפנה"ס</vt:lpstr>
      <vt:lpstr>הקונפדרציה הימית של אתונה 379 לפנה"ס</vt:lpstr>
      <vt:lpstr>צו אריסטוטולס 377 לפנה"ס</vt:lpstr>
      <vt:lpstr>קרב נקסוס (Naxos) 376 לפנה"ס</vt:lpstr>
      <vt:lpstr>תבאי והליגה הבויאוטית</vt:lpstr>
      <vt:lpstr>שיחות השלום וכשלונן (החלקי) 371 לפנה"ס</vt:lpstr>
      <vt:lpstr>קרב לאוקטרה (Leuctra) 371 לפנה"ס</vt:lpstr>
      <vt:lpstr>ההגמוניה התבאנית 371-362 לפנה"ס</vt:lpstr>
      <vt:lpstr>תבאי נגד ספרטה</vt:lpstr>
      <vt:lpstr>קרב מנטיניאה 362 לפנה"ס</vt:lpstr>
      <vt:lpstr>סופה של הקונפדרציה הימית של אתונה</vt:lpstr>
      <vt:lpstr>היוונים האלה, רק להילחם הם יודעים</vt:lpstr>
      <vt:lpstr>בשבוע הבא</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2019-02-04T08:22:30Z</dcterms:created>
  <dcterms:modified xsi:type="dcterms:W3CDTF">2019-06-04T08:57:51Z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0x010100DEEA25CC0A0AC24199CDC46C25B8B0BC</vt:lpwstr>
  </property>
</Properties>
</file>